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61" r:id="rId4"/>
    <p:sldId id="263" r:id="rId5"/>
    <p:sldId id="264" r:id="rId6"/>
    <p:sldId id="265" r:id="rId7"/>
    <p:sldId id="267" r:id="rId8"/>
    <p:sldId id="268" r:id="rId9"/>
    <p:sldId id="270" r:id="rId10"/>
    <p:sldId id="271" r:id="rId11"/>
    <p:sldId id="273" r:id="rId12"/>
    <p:sldId id="274" r:id="rId13"/>
    <p:sldId id="299" r:id="rId14"/>
    <p:sldId id="300" r:id="rId15"/>
    <p:sldId id="276" r:id="rId16"/>
    <p:sldId id="277" r:id="rId17"/>
    <p:sldId id="301" r:id="rId18"/>
    <p:sldId id="279" r:id="rId19"/>
    <p:sldId id="280" r:id="rId20"/>
    <p:sldId id="285" r:id="rId21"/>
    <p:sldId id="286" r:id="rId22"/>
    <p:sldId id="298" r:id="rId23"/>
  </p:sldIdLst>
  <p:sldSz cx="12192000" cy="6858000"/>
  <p:notesSz cx="6858000" cy="9144000"/>
  <p:embeddedFontLst>
    <p:embeddedFont>
      <p:font typeface="Alibaba PuHuiTi" panose="02010600030101010101" charset="-122"/>
      <p:regular r:id="rId24"/>
    </p:embeddedFont>
    <p:embeddedFont>
      <p:font typeface="AlibabaPuHuiTi_2_55_Regular" panose="02010600030101010101" charset="-122"/>
      <p:regular r:id="rId25"/>
    </p:embeddedFont>
    <p:embeddedFont>
      <p:font typeface="OPPOSans B" panose="02010600030101010101" charset="-122"/>
      <p:regular r:id="rId26"/>
    </p:embeddedFont>
    <p:embeddedFont>
      <p:font typeface="OPPOSans H" panose="02010600030101010101" charset="-122"/>
      <p:regular r:id="rId27"/>
    </p:embeddedFont>
    <p:embeddedFont>
      <p:font typeface="OPPOSans L" panose="02010600030101010101" charset="-122"/>
      <p:regular r:id="rId28"/>
    </p:embeddedFont>
    <p:embeddedFont>
      <p:font typeface="OPPOSans R" panose="02010600030101010101" charset="-122"/>
      <p:regular r:id="rId2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81" y="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51611" y="1084688"/>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3" name="标题 1"/>
          <p:cNvSpPr txBox="1"/>
          <p:nvPr/>
        </p:nvSpPr>
        <p:spPr>
          <a:xfrm>
            <a:off x="7332001" y="626356"/>
            <a:ext cx="4860000" cy="486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756920" y="4377967"/>
            <a:ext cx="2203255" cy="616362"/>
          </a:xfrm>
          <a:prstGeom prst="roundRect">
            <a:avLst>
              <a:gd name="adj" fmla="val 50000"/>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008036" y="4542640"/>
            <a:ext cx="1620000" cy="288000"/>
          </a:xfrm>
          <a:prstGeom prst="rect">
            <a:avLst/>
          </a:prstGeom>
          <a:noFill/>
          <a:ln>
            <a:noFill/>
          </a:ln>
        </p:spPr>
        <p:txBody>
          <a:bodyPr vert="horz" wrap="square" lIns="0" tIns="0" rIns="0" bIns="0" rtlCol="0" anchor="ctr"/>
          <a:lstStyle/>
          <a:p>
            <a:pPr algn="ctr"/>
            <a:r>
              <a:rPr kumimoji="1" lang="en-US" altLang="zh-CN" sz="1600" dirty="0" err="1">
                <a:solidFill>
                  <a:schemeClr val="bg1"/>
                </a:solidFill>
              </a:rPr>
              <a:t>Hanwen</a:t>
            </a:r>
            <a:r>
              <a:rPr kumimoji="1" lang="en-US" altLang="zh-CN" sz="1600" dirty="0">
                <a:solidFill>
                  <a:schemeClr val="bg1"/>
                </a:solidFill>
              </a:rPr>
              <a:t> Miao </a:t>
            </a:r>
          </a:p>
          <a:p>
            <a:pPr algn="ctr"/>
            <a:r>
              <a:rPr kumimoji="1" lang="en-US" altLang="zh-CN" sz="1600" dirty="0">
                <a:solidFill>
                  <a:schemeClr val="bg1"/>
                </a:solidFill>
              </a:rPr>
              <a:t>Yue Zhou</a:t>
            </a:r>
            <a:endParaRPr kumimoji="1" lang="zh-CN" altLang="en-US" sz="1600" dirty="0">
              <a:solidFill>
                <a:schemeClr val="bg1"/>
              </a:solidFill>
            </a:endParaRPr>
          </a:p>
        </p:txBody>
      </p:sp>
      <p:sp>
        <p:nvSpPr>
          <p:cNvPr id="6" name="标题 1"/>
          <p:cNvSpPr txBox="1"/>
          <p:nvPr/>
        </p:nvSpPr>
        <p:spPr>
          <a:xfrm>
            <a:off x="778125" y="1466905"/>
            <a:ext cx="8334512" cy="2592567"/>
          </a:xfrm>
          <a:prstGeom prst="rect">
            <a:avLst/>
          </a:prstGeom>
          <a:noFill/>
          <a:ln cap="sq">
            <a:noFill/>
          </a:ln>
        </p:spPr>
        <p:txBody>
          <a:bodyPr vert="horz" wrap="square" lIns="0" tIns="0" rIns="0" bIns="0" rtlCol="0" anchor="t"/>
          <a:lstStyle/>
          <a:p>
            <a:pPr algn="l"/>
            <a:r>
              <a:rPr kumimoji="1" lang="en-US" altLang="zh-CN" sz="4000" b="1" dirty="0">
                <a:ln w="12700">
                  <a:noFill/>
                </a:ln>
                <a:solidFill>
                  <a:schemeClr val="tx1">
                    <a:lumMod val="85000"/>
                    <a:lumOff val="15000"/>
                  </a:schemeClr>
                </a:solidFill>
                <a:latin typeface="OPPOSans R"/>
                <a:ea typeface="OPPOSans R"/>
                <a:cs typeface="OPPOSans R"/>
              </a:rPr>
              <a:t>Using Machine learning models to predict loan default probabilities</a:t>
            </a:r>
            <a:endParaRPr kumimoji="1" lang="zh-CN" altLang="en-US" sz="4000" b="1" dirty="0"/>
          </a:p>
        </p:txBody>
      </p:sp>
      <p:sp>
        <p:nvSpPr>
          <p:cNvPr id="7" name="标题 1"/>
          <p:cNvSpPr txBox="1"/>
          <p:nvPr/>
        </p:nvSpPr>
        <p:spPr>
          <a:xfrm>
            <a:off x="-24000" y="6066000"/>
            <a:ext cx="12240000" cy="792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405350" y="542401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flipV="1">
            <a:off x="10287481" y="0"/>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96720" y="1121059"/>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7071572" y="308750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400178" y="1142816"/>
            <a:ext cx="2137352" cy="3149368"/>
          </a:xfrm>
          <a:prstGeom prst="rect">
            <a:avLst/>
          </a:prstGeom>
        </p:spPr>
      </p:pic>
      <p:sp>
        <p:nvSpPr>
          <p:cNvPr id="4" name="标题 1"/>
          <p:cNvSpPr txBox="1"/>
          <p:nvPr/>
        </p:nvSpPr>
        <p:spPr>
          <a:xfrm>
            <a:off x="4112305" y="2190857"/>
            <a:ext cx="52463" cy="464819"/>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41766" y="4476149"/>
            <a:ext cx="10410986" cy="1275970"/>
          </a:xfrm>
          <a:prstGeom prst="rect">
            <a:avLst/>
          </a:prstGeom>
          <a:noFill/>
          <a:ln>
            <a:noFill/>
          </a:ln>
        </p:spPr>
        <p:txBody>
          <a:bodyPr vert="horz" wrap="square" lIns="0" tIns="0" rIns="0" bIns="0" rtlCol="0" anchor="t"/>
          <a:lstStyle/>
          <a:p>
            <a:pPr algn="l"/>
            <a:r>
              <a:rPr kumimoji="1" lang="en-US" altLang="zh-CN" sz="1200" dirty="0">
                <a:ln w="12700">
                  <a:noFill/>
                </a:ln>
                <a:solidFill>
                  <a:schemeClr val="tx1"/>
                </a:solidFill>
                <a:latin typeface="AlibabaPuHuiTi_2_55_Regular"/>
                <a:ea typeface="AlibabaPuHuiTi_2_55_Regular"/>
                <a:cs typeface="AlibabaPuHuiTi_2_55_Regular"/>
              </a:rPr>
              <a:t>We selected the following 8 features which may related with loan default</a:t>
            </a:r>
          </a:p>
          <a:p>
            <a:pPr algn="l"/>
            <a:endParaRPr kumimoji="1" lang="en-US" altLang="zh-CN" sz="1200" dirty="0">
              <a:ln w="12700">
                <a:noFill/>
              </a:ln>
              <a:solidFill>
                <a:schemeClr val="tx1"/>
              </a:solidFill>
              <a:latin typeface="AlibabaPuHuiTi_2_55_Regular"/>
              <a:ea typeface="AlibabaPuHuiTi_2_55_Regular"/>
              <a:cs typeface="AlibabaPuHuiTi_2_55_Regular"/>
            </a:endParaRPr>
          </a:p>
          <a:p>
            <a:pPr algn="l"/>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b="1" dirty="0" err="1">
                <a:ln w="12700">
                  <a:noFill/>
                </a:ln>
                <a:solidFill>
                  <a:schemeClr val="tx1"/>
                </a:solidFill>
                <a:latin typeface="AlibabaPuHuiTi_2_55_Regular"/>
                <a:ea typeface="AlibabaPuHuiTi_2_55_Regular"/>
                <a:cs typeface="AlibabaPuHuiTi_2_55_Regular"/>
              </a:rPr>
              <a:t>loan_amnt</a:t>
            </a:r>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dirty="0">
                <a:ln w="12700">
                  <a:noFill/>
                </a:ln>
                <a:solidFill>
                  <a:schemeClr val="tx1"/>
                </a:solidFill>
                <a:latin typeface="AlibabaPuHuiTi_2_55_Regular"/>
                <a:ea typeface="AlibabaPuHuiTi_2_55_Regular"/>
                <a:cs typeface="AlibabaPuHuiTi_2_55_Regular"/>
              </a:rPr>
              <a:t>Loan amount, which may impact the borrower's repayment capacity.</a:t>
            </a:r>
          </a:p>
          <a:p>
            <a:pPr algn="l"/>
            <a:r>
              <a:rPr kumimoji="1" lang="en-US" altLang="zh-CN" sz="1200" b="1" dirty="0">
                <a:ln w="12700">
                  <a:noFill/>
                </a:ln>
                <a:solidFill>
                  <a:schemeClr val="tx1"/>
                </a:solidFill>
                <a:latin typeface="AlibabaPuHuiTi_2_55_Regular"/>
                <a:ea typeface="AlibabaPuHuiTi_2_55_Regular"/>
                <a:cs typeface="AlibabaPuHuiTi_2_55_Regular"/>
              </a:rPr>
              <a:t>- term: </a:t>
            </a:r>
            <a:r>
              <a:rPr kumimoji="1" lang="en-US" altLang="zh-CN" sz="1200" dirty="0">
                <a:ln w="12700">
                  <a:noFill/>
                </a:ln>
                <a:solidFill>
                  <a:schemeClr val="tx1"/>
                </a:solidFill>
                <a:latin typeface="AlibabaPuHuiTi_2_55_Regular"/>
                <a:ea typeface="AlibabaPuHuiTi_2_55_Regular"/>
                <a:cs typeface="AlibabaPuHuiTi_2_55_Regular"/>
              </a:rPr>
              <a:t>Loan term, with longer-term loans possibly carrying higher default risks.</a:t>
            </a:r>
          </a:p>
          <a:p>
            <a:pPr algn="l"/>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b="1" dirty="0" err="1">
                <a:ln w="12700">
                  <a:noFill/>
                </a:ln>
                <a:solidFill>
                  <a:schemeClr val="tx1"/>
                </a:solidFill>
                <a:latin typeface="AlibabaPuHuiTi_2_55_Regular"/>
                <a:ea typeface="AlibabaPuHuiTi_2_55_Regular"/>
                <a:cs typeface="AlibabaPuHuiTi_2_55_Regular"/>
              </a:rPr>
              <a:t>int_rate</a:t>
            </a:r>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dirty="0">
                <a:ln w="12700">
                  <a:noFill/>
                </a:ln>
                <a:solidFill>
                  <a:schemeClr val="tx1"/>
                </a:solidFill>
                <a:latin typeface="AlibabaPuHuiTi_2_55_Regular"/>
                <a:ea typeface="AlibabaPuHuiTi_2_55_Regular"/>
                <a:cs typeface="AlibabaPuHuiTi_2_55_Regular"/>
              </a:rPr>
              <a:t>Interest rate, higher rates possibly increasing default risks.</a:t>
            </a:r>
          </a:p>
          <a:p>
            <a:pPr algn="l"/>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b="1" dirty="0" err="1">
                <a:ln w="12700">
                  <a:noFill/>
                </a:ln>
                <a:solidFill>
                  <a:schemeClr val="tx1"/>
                </a:solidFill>
                <a:latin typeface="AlibabaPuHuiTi_2_55_Regular"/>
                <a:ea typeface="AlibabaPuHuiTi_2_55_Regular"/>
                <a:cs typeface="AlibabaPuHuiTi_2_55_Regular"/>
              </a:rPr>
              <a:t>annual_inc</a:t>
            </a:r>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dirty="0">
                <a:ln w="12700">
                  <a:noFill/>
                </a:ln>
                <a:solidFill>
                  <a:schemeClr val="tx1"/>
                </a:solidFill>
                <a:latin typeface="AlibabaPuHuiTi_2_55_Regular"/>
                <a:ea typeface="AlibabaPuHuiTi_2_55_Regular"/>
                <a:cs typeface="AlibabaPuHuiTi_2_55_Regular"/>
              </a:rPr>
              <a:t>Annual income, income level may influence repayment capacity.</a:t>
            </a:r>
          </a:p>
          <a:p>
            <a:pPr algn="l"/>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b="1" dirty="0" err="1">
                <a:ln w="12700">
                  <a:noFill/>
                </a:ln>
                <a:solidFill>
                  <a:schemeClr val="tx1"/>
                </a:solidFill>
                <a:latin typeface="AlibabaPuHuiTi_2_55_Regular"/>
                <a:ea typeface="AlibabaPuHuiTi_2_55_Regular"/>
                <a:cs typeface="AlibabaPuHuiTi_2_55_Regular"/>
              </a:rPr>
              <a:t>dti</a:t>
            </a:r>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dirty="0">
                <a:ln w="12700">
                  <a:noFill/>
                </a:ln>
                <a:solidFill>
                  <a:schemeClr val="tx1"/>
                </a:solidFill>
                <a:latin typeface="AlibabaPuHuiTi_2_55_Regular"/>
                <a:ea typeface="AlibabaPuHuiTi_2_55_Regular"/>
                <a:cs typeface="AlibabaPuHuiTi_2_55_Regular"/>
              </a:rPr>
              <a:t>Debt-to-Income ratio, higher ratios may indicate higher financial pressure.</a:t>
            </a:r>
          </a:p>
          <a:p>
            <a:pPr algn="l"/>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b="1" dirty="0" err="1">
                <a:ln w="12700">
                  <a:noFill/>
                </a:ln>
                <a:solidFill>
                  <a:schemeClr val="tx1"/>
                </a:solidFill>
                <a:latin typeface="AlibabaPuHuiTi_2_55_Regular"/>
                <a:ea typeface="AlibabaPuHuiTi_2_55_Regular"/>
                <a:cs typeface="AlibabaPuHuiTi_2_55_Regular"/>
              </a:rPr>
              <a:t>total_acc</a:t>
            </a:r>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dirty="0">
                <a:ln w="12700">
                  <a:noFill/>
                </a:ln>
                <a:solidFill>
                  <a:schemeClr val="tx1"/>
                </a:solidFill>
                <a:latin typeface="AlibabaPuHuiTi_2_55_Regular"/>
                <a:ea typeface="AlibabaPuHuiTi_2_55_Regular"/>
                <a:cs typeface="AlibabaPuHuiTi_2_55_Regular"/>
              </a:rPr>
              <a:t>Total number of accounts, reflecting the borrower's credit history.</a:t>
            </a:r>
          </a:p>
          <a:p>
            <a:pPr algn="l"/>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b="1" dirty="0" err="1">
                <a:ln w="12700">
                  <a:noFill/>
                </a:ln>
                <a:solidFill>
                  <a:schemeClr val="tx1"/>
                </a:solidFill>
                <a:latin typeface="AlibabaPuHuiTi_2_55_Regular"/>
                <a:ea typeface="AlibabaPuHuiTi_2_55_Regular"/>
                <a:cs typeface="AlibabaPuHuiTi_2_55_Regular"/>
              </a:rPr>
              <a:t>revol_bal</a:t>
            </a:r>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dirty="0">
                <a:ln w="12700">
                  <a:noFill/>
                </a:ln>
                <a:solidFill>
                  <a:schemeClr val="tx1"/>
                </a:solidFill>
                <a:latin typeface="AlibabaPuHuiTi_2_55_Regular"/>
                <a:ea typeface="AlibabaPuHuiTi_2_55_Regular"/>
                <a:cs typeface="AlibabaPuHuiTi_2_55_Regular"/>
              </a:rPr>
              <a:t>Revolving balance, which may impact the borrower's repayment capacity.</a:t>
            </a:r>
          </a:p>
          <a:p>
            <a:pPr algn="l"/>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b="1" dirty="0" err="1">
                <a:ln w="12700">
                  <a:noFill/>
                </a:ln>
                <a:solidFill>
                  <a:schemeClr val="tx1"/>
                </a:solidFill>
                <a:latin typeface="AlibabaPuHuiTi_2_55_Regular"/>
                <a:ea typeface="AlibabaPuHuiTi_2_55_Regular"/>
                <a:cs typeface="AlibabaPuHuiTi_2_55_Regular"/>
              </a:rPr>
              <a:t>total_pymnt</a:t>
            </a:r>
            <a:r>
              <a:rPr kumimoji="1" lang="en-US" altLang="zh-CN" sz="1200" b="1" dirty="0">
                <a:ln w="12700">
                  <a:noFill/>
                </a:ln>
                <a:solidFill>
                  <a:schemeClr val="tx1"/>
                </a:solidFill>
                <a:latin typeface="AlibabaPuHuiTi_2_55_Regular"/>
                <a:ea typeface="AlibabaPuHuiTi_2_55_Regular"/>
                <a:cs typeface="AlibabaPuHuiTi_2_55_Regular"/>
              </a:rPr>
              <a:t>: </a:t>
            </a:r>
            <a:r>
              <a:rPr kumimoji="1" lang="en-US" altLang="zh-CN" sz="1200" dirty="0">
                <a:ln w="12700">
                  <a:noFill/>
                </a:ln>
                <a:solidFill>
                  <a:schemeClr val="tx1"/>
                </a:solidFill>
                <a:latin typeface="AlibabaPuHuiTi_2_55_Regular"/>
                <a:ea typeface="AlibabaPuHuiTi_2_55_Regular"/>
                <a:cs typeface="AlibabaPuHuiTi_2_55_Regular"/>
              </a:rPr>
              <a:t>Total payment amount to date, reflecting the borrower's repayment record.</a:t>
            </a:r>
          </a:p>
          <a:p>
            <a:pPr algn="l"/>
            <a:endParaRPr kumimoji="1" lang="en-US" altLang="zh-CN" sz="1200" dirty="0">
              <a:ln w="12700">
                <a:noFill/>
              </a:ln>
              <a:solidFill>
                <a:schemeClr val="tx1"/>
              </a:solidFill>
              <a:latin typeface="AlibabaPuHuiTi_2_55_Regular"/>
              <a:ea typeface="AlibabaPuHuiTi_2_55_Regular"/>
              <a:cs typeface="AlibabaPuHuiTi_2_55_Regular"/>
            </a:endParaRPr>
          </a:p>
          <a:p>
            <a:pPr algn="l"/>
            <a:r>
              <a:rPr kumimoji="1" lang="en-US" altLang="zh-CN" sz="1200" dirty="0">
                <a:ln w="12700">
                  <a:noFill/>
                </a:ln>
                <a:solidFill>
                  <a:schemeClr val="tx1"/>
                </a:solidFill>
                <a:latin typeface="AlibabaPuHuiTi_2_55_Regular"/>
                <a:ea typeface="AlibabaPuHuiTi_2_55_Regular"/>
                <a:cs typeface="AlibabaPuHuiTi_2_55_Regular"/>
              </a:rPr>
              <a:t>We set 30% as the test set.</a:t>
            </a:r>
            <a:endParaRPr kumimoji="1" lang="zh-CN" altLang="en-US" dirty="0"/>
          </a:p>
        </p:txBody>
      </p:sp>
      <p:sp>
        <p:nvSpPr>
          <p:cNvPr id="8" name="标题 1"/>
          <p:cNvSpPr txBox="1"/>
          <p:nvPr/>
        </p:nvSpPr>
        <p:spPr>
          <a:xfrm>
            <a:off x="4112305" y="4248257"/>
            <a:ext cx="52463" cy="464819"/>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87067" y="4476149"/>
            <a:ext cx="113512" cy="113512"/>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60400" y="406540"/>
            <a:ext cx="10671175" cy="468000"/>
          </a:xfrm>
          <a:prstGeom prst="rect">
            <a:avLst/>
          </a:prstGeom>
          <a:noFill/>
          <a:ln>
            <a:noFill/>
          </a:ln>
        </p:spPr>
        <p:txBody>
          <a:bodyPr vert="horz" wrap="square" lIns="0" tIns="0" rIns="0" bIns="0" rtlCol="0" anchor="ctr"/>
          <a:lstStyle/>
          <a:p>
            <a:pPr algn="l"/>
            <a:r>
              <a:rPr kumimoji="1" lang="en-US" altLang="zh-CN" sz="2800" dirty="0" err="1">
                <a:ln w="12700">
                  <a:noFill/>
                </a:ln>
                <a:solidFill>
                  <a:schemeClr val="tx1">
                    <a:lumMod val="85000"/>
                    <a:lumOff val="15000"/>
                  </a:schemeClr>
                </a:solidFill>
                <a:latin typeface="OPPOSans H"/>
                <a:ea typeface="OPPOSans H"/>
                <a:cs typeface="OPPOSans H"/>
              </a:rPr>
              <a:t>Feaature</a:t>
            </a:r>
            <a:r>
              <a:rPr kumimoji="1" lang="en-US" altLang="zh-CN" sz="2800" dirty="0">
                <a:ln w="12700">
                  <a:noFill/>
                </a:ln>
                <a:solidFill>
                  <a:schemeClr val="tx1">
                    <a:lumMod val="85000"/>
                    <a:lumOff val="15000"/>
                  </a:schemeClr>
                </a:solidFill>
                <a:latin typeface="OPPOSans H"/>
                <a:ea typeface="OPPOSans H"/>
                <a:cs typeface="OPPOSans H"/>
              </a:rPr>
              <a:t> selection</a:t>
            </a:r>
            <a:endParaRPr kumimoji="1" lang="zh-CN" altLang="en-US" dirty="0"/>
          </a:p>
        </p:txBody>
      </p:sp>
      <p:cxnSp>
        <p:nvCxnSpPr>
          <p:cNvPr id="12"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3" name="组合 12"/>
          <p:cNvGrpSpPr/>
          <p:nvPr/>
        </p:nvGrpSpPr>
        <p:grpSpPr>
          <a:xfrm>
            <a:off x="203200" y="561165"/>
            <a:ext cx="381000" cy="158750"/>
            <a:chOff x="203200" y="561165"/>
            <a:chExt cx="381000" cy="158750"/>
          </a:xfrm>
        </p:grpSpPr>
        <p:sp>
          <p:nvSpPr>
            <p:cNvPr id="14"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pic>
        <p:nvPicPr>
          <p:cNvPr id="16" name="图片 15">
            <a:extLst>
              <a:ext uri="{FF2B5EF4-FFF2-40B4-BE49-F238E27FC236}">
                <a16:creationId xmlns:a16="http://schemas.microsoft.com/office/drawing/2014/main" id="{9FC12FBF-5A36-C545-90BF-5FCCBEBE1BDB}"/>
              </a:ext>
            </a:extLst>
          </p:cNvPr>
          <p:cNvPicPr>
            <a:picLocks noChangeAspect="1"/>
          </p:cNvPicPr>
          <p:nvPr/>
        </p:nvPicPr>
        <p:blipFill>
          <a:blip r:embed="rId3"/>
          <a:stretch>
            <a:fillRect/>
          </a:stretch>
        </p:blipFill>
        <p:spPr>
          <a:xfrm>
            <a:off x="2805123" y="1052186"/>
            <a:ext cx="9107717" cy="34284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flipH="1">
            <a:off x="7152000" y="389394"/>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grpSp>
        <p:nvGrpSpPr>
          <p:cNvPr id="3" name="组合 2"/>
          <p:cNvGrpSpPr/>
          <p:nvPr/>
        </p:nvGrpSpPr>
        <p:grpSpPr>
          <a:xfrm>
            <a:off x="2106021" y="1537375"/>
            <a:ext cx="1449739" cy="861572"/>
            <a:chOff x="2106021" y="1537375"/>
            <a:chExt cx="1449739" cy="861572"/>
          </a:xfrm>
        </p:grpSpPr>
        <p:sp>
          <p:nvSpPr>
            <p:cNvPr id="4" name="标题 1"/>
            <p:cNvSpPr txBox="1"/>
            <p:nvPr/>
          </p:nvSpPr>
          <p:spPr>
            <a:xfrm>
              <a:off x="2213030" y="1561046"/>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106021" y="1537375"/>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grpSp>
      <p:sp>
        <p:nvSpPr>
          <p:cNvPr id="6" name="标题 1"/>
          <p:cNvSpPr txBox="1"/>
          <p:nvPr/>
        </p:nvSpPr>
        <p:spPr>
          <a:xfrm flipH="1">
            <a:off x="-200299" y="4151128"/>
            <a:ext cx="2520000" cy="252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484199" y="1919592"/>
            <a:ext cx="6333403" cy="1846727"/>
          </a:xfrm>
          <a:prstGeom prst="rect">
            <a:avLst/>
          </a:prstGeom>
          <a:noFill/>
          <a:ln>
            <a:noFill/>
          </a:ln>
        </p:spPr>
        <p:txBody>
          <a:bodyPr vert="horz" wrap="square" lIns="0" tIns="0" rIns="0" bIns="0" rtlCol="0" anchor="t"/>
          <a:lstStyle/>
          <a:p>
            <a:pPr algn="l"/>
            <a:r>
              <a:rPr kumimoji="1" lang="en-US" altLang="zh-CN" sz="4000" dirty="0">
                <a:ln w="12700">
                  <a:noFill/>
                </a:ln>
                <a:solidFill>
                  <a:schemeClr val="tx1">
                    <a:lumMod val="85000"/>
                    <a:lumOff val="15000"/>
                  </a:schemeClr>
                </a:solidFill>
                <a:latin typeface="OPPOSans R"/>
                <a:ea typeface="OPPOSans R"/>
                <a:cs typeface="OPPOSans R"/>
              </a:rPr>
              <a:t>Establish models</a:t>
            </a:r>
            <a:endParaRPr kumimoji="1" lang="zh-CN" altLang="en-US" dirty="0"/>
          </a:p>
        </p:txBody>
      </p:sp>
      <p:sp>
        <p:nvSpPr>
          <p:cNvPr id="11" name="标题 1"/>
          <p:cNvSpPr txBox="1"/>
          <p:nvPr/>
        </p:nvSpPr>
        <p:spPr>
          <a:xfrm>
            <a:off x="2635668" y="1928869"/>
            <a:ext cx="1384300" cy="673100"/>
          </a:xfrm>
          <a:prstGeom prst="rect">
            <a:avLst/>
          </a:prstGeom>
          <a:noFill/>
          <a:ln w="12700" cap="sq">
            <a:noFill/>
            <a:miter/>
          </a:ln>
        </p:spPr>
        <p:txBody>
          <a:bodyPr vert="horz" wrap="square" lIns="0" tIns="0" rIns="0" bIns="0" rtlCol="0" anchor="ctr">
            <a:spAutoFit/>
          </a:bodyPr>
          <a:lstStyle/>
          <a:p>
            <a:pPr algn="l"/>
            <a:r>
              <a:rPr kumimoji="1" lang="en-US" altLang="zh-CN" sz="4800">
                <a:ln w="12700">
                  <a:noFill/>
                </a:ln>
                <a:solidFill>
                  <a:schemeClr val="tx1">
                    <a:lumMod val="85000"/>
                    <a:lumOff val="15000"/>
                  </a:schemeClr>
                </a:solidFill>
                <a:latin typeface="OPPOSans R"/>
                <a:ea typeface="OPPOSans R"/>
                <a:cs typeface="OPPOSans R"/>
              </a:rPr>
              <a:t>05</a:t>
            </a:r>
            <a:endParaRPr kumimoji="1" lang="zh-CN" altLang="en-US"/>
          </a:p>
        </p:txBody>
      </p:sp>
      <p:cxnSp>
        <p:nvCxnSpPr>
          <p:cNvPr id="12" name="标题 1"/>
          <p:cNvCxnSpPr/>
          <p:nvPr/>
        </p:nvCxnSpPr>
        <p:spPr>
          <a:xfrm>
            <a:off x="2635668" y="4662041"/>
            <a:ext cx="6333402"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标题 1"/>
          <p:cNvSpPr txBox="1"/>
          <p:nvPr/>
        </p:nvSpPr>
        <p:spPr>
          <a:xfrm rot="16200000">
            <a:off x="5055706" y="596065"/>
            <a:ext cx="1749553" cy="10774314"/>
          </a:xfrm>
          <a:prstGeom prst="roundRect">
            <a:avLst>
              <a:gd name="adj" fmla="val 5423"/>
            </a:avLst>
          </a:prstGeom>
          <a:solidFill>
            <a:schemeClr val="bg1"/>
          </a:solidFill>
          <a:ln w="12700" cap="sq">
            <a:noFill/>
            <a:miter/>
          </a:ln>
          <a:effectLst>
            <a:outerShdw blurRad="165100" dist="152400" dir="5400000" sx="97000" sy="97000" algn="t" rotWithShape="0">
              <a:schemeClr val="accent1">
                <a:alpha val="16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737031" y="5144869"/>
            <a:ext cx="3751149" cy="461665"/>
          </a:xfrm>
          <a:prstGeom prst="roundRect">
            <a:avLst>
              <a:gd name="adj" fmla="val 50000"/>
            </a:avLst>
          </a:prstGeom>
          <a:solidFill>
            <a:schemeClr val="accent1"/>
          </a:solidFill>
          <a:ln w="12700" cap="flat">
            <a:noFill/>
            <a:miter/>
          </a:ln>
          <a:effectLst/>
        </p:spPr>
        <p:txBody>
          <a:bodyPr vert="horz" wrap="square" lIns="91440" tIns="45720" rIns="91440" bIns="45720" rtlCol="0" anchor="ctr"/>
          <a:lstStyle/>
          <a:p>
            <a:pPr algn="ctr"/>
            <a:endParaRPr kumimoji="1" lang="zh-CN" altLang="en-US"/>
          </a:p>
        </p:txBody>
      </p:sp>
      <p:sp>
        <p:nvSpPr>
          <p:cNvPr id="5" name="标题 1"/>
          <p:cNvSpPr txBox="1"/>
          <p:nvPr/>
        </p:nvSpPr>
        <p:spPr>
          <a:xfrm>
            <a:off x="6589777" y="2041471"/>
            <a:ext cx="148166" cy="148164"/>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589777" y="4194120"/>
            <a:ext cx="148165" cy="148165"/>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781050" y="5656232"/>
            <a:ext cx="10199499" cy="1101217"/>
          </a:xfrm>
          <a:prstGeom prst="rect">
            <a:avLst/>
          </a:prstGeom>
          <a:noFill/>
          <a:ln>
            <a:noFill/>
          </a:ln>
          <a:effectLst/>
        </p:spPr>
        <p:txBody>
          <a:bodyPr vert="horz" wrap="square" lIns="91440" tIns="45720" rIns="91440" bIns="45720" rtlCol="0" anchor="t"/>
          <a:lstStyle/>
          <a:p>
            <a:pPr algn="l"/>
            <a:r>
              <a:rPr kumimoji="1" lang="en-US" altLang="zh-CN" sz="1200" dirty="0">
                <a:ln w="12700">
                  <a:noFill/>
                </a:ln>
                <a:solidFill>
                  <a:schemeClr val="tx1"/>
                </a:solidFill>
                <a:latin typeface="AlibabaPuHuiTi_2_55_Regular"/>
                <a:ea typeface="AlibabaPuHuiTi_2_55_Regular"/>
                <a:cs typeface="AlibabaPuHuiTi_2_55_Regular"/>
              </a:rPr>
              <a:t>We use the `</a:t>
            </a:r>
            <a:r>
              <a:rPr kumimoji="1" lang="en-US" altLang="zh-CN" sz="1200" dirty="0" err="1">
                <a:ln w="12700">
                  <a:noFill/>
                </a:ln>
                <a:solidFill>
                  <a:schemeClr val="tx1"/>
                </a:solidFill>
                <a:latin typeface="AlibabaPuHuiTi_2_55_Regular"/>
                <a:ea typeface="AlibabaPuHuiTi_2_55_Regular"/>
                <a:cs typeface="AlibabaPuHuiTi_2_55_Regular"/>
              </a:rPr>
              <a:t>classification_report</a:t>
            </a:r>
            <a:r>
              <a:rPr kumimoji="1" lang="en-US" altLang="zh-CN" sz="1200" dirty="0">
                <a:ln w="12700">
                  <a:noFill/>
                </a:ln>
                <a:solidFill>
                  <a:schemeClr val="tx1"/>
                </a:solidFill>
                <a:latin typeface="AlibabaPuHuiTi_2_55_Regular"/>
                <a:ea typeface="AlibabaPuHuiTi_2_55_Regular"/>
                <a:cs typeface="AlibabaPuHuiTi_2_55_Regular"/>
              </a:rPr>
              <a:t>` function to generate the performance report, focusing on the results for the positive class:</a:t>
            </a:r>
          </a:p>
          <a:p>
            <a:r>
              <a:rPr kumimoji="1" lang="en-US" altLang="zh-CN" sz="1200" dirty="0">
                <a:ln w="12700">
                  <a:noFill/>
                </a:ln>
                <a:solidFill>
                  <a:schemeClr val="tx1"/>
                </a:solidFill>
                <a:latin typeface="AlibabaPuHuiTi_2_55_Regular"/>
                <a:ea typeface="AlibabaPuHuiTi_2_55_Regular"/>
                <a:cs typeface="AlibabaPuHuiTi_2_55_Regular"/>
              </a:rPr>
              <a:t>- </a:t>
            </a:r>
            <a:r>
              <a:rPr kumimoji="1" lang="en-US" altLang="zh-CN" sz="1200" b="1" dirty="0">
                <a:ln w="12700">
                  <a:noFill/>
                </a:ln>
                <a:solidFill>
                  <a:schemeClr val="tx1"/>
                </a:solidFill>
                <a:latin typeface="AlibabaPuHuiTi_2_55_Regular"/>
                <a:ea typeface="AlibabaPuHuiTi_2_55_Regular"/>
                <a:cs typeface="AlibabaPuHuiTi_2_55_Regular"/>
              </a:rPr>
              <a:t>Accuracy </a:t>
            </a:r>
            <a:r>
              <a:rPr kumimoji="1" lang="en-US" altLang="zh-CN" sz="1200" dirty="0">
                <a:ln w="12700">
                  <a:noFill/>
                </a:ln>
                <a:solidFill>
                  <a:schemeClr val="tx1"/>
                </a:solidFill>
                <a:latin typeface="AlibabaPuHuiTi_2_55_Regular"/>
                <a:ea typeface="AlibabaPuHuiTi_2_55_Regular"/>
                <a:cs typeface="AlibabaPuHuiTi_2_55_Regular"/>
              </a:rPr>
              <a:t>: The model achieves an accuracy of 94% on the test set.</a:t>
            </a:r>
          </a:p>
          <a:p>
            <a:pPr algn="l"/>
            <a:r>
              <a:rPr kumimoji="1" lang="en-US" altLang="zh-CN" sz="1200" dirty="0">
                <a:ln w="12700">
                  <a:noFill/>
                </a:ln>
                <a:solidFill>
                  <a:schemeClr val="tx1"/>
                </a:solidFill>
                <a:latin typeface="AlibabaPuHuiTi_2_55_Regular"/>
                <a:ea typeface="AlibabaPuHuiTi_2_55_Regular"/>
                <a:cs typeface="AlibabaPuHuiTi_2_55_Regular"/>
              </a:rPr>
              <a:t>- </a:t>
            </a:r>
            <a:r>
              <a:rPr kumimoji="1" lang="en-US" altLang="zh-CN" sz="1200" b="1" dirty="0">
                <a:ln w="12700">
                  <a:noFill/>
                </a:ln>
                <a:solidFill>
                  <a:schemeClr val="tx1"/>
                </a:solidFill>
                <a:latin typeface="AlibabaPuHuiTi_2_55_Regular"/>
                <a:ea typeface="AlibabaPuHuiTi_2_55_Regular"/>
                <a:cs typeface="AlibabaPuHuiTi_2_55_Regular"/>
              </a:rPr>
              <a:t>Precision:</a:t>
            </a:r>
            <a:r>
              <a:rPr kumimoji="1" lang="en-US" altLang="zh-CN" sz="1200" dirty="0">
                <a:ln w="12700">
                  <a:noFill/>
                </a:ln>
                <a:solidFill>
                  <a:schemeClr val="tx1"/>
                </a:solidFill>
                <a:latin typeface="AlibabaPuHuiTi_2_55_Regular"/>
                <a:ea typeface="AlibabaPuHuiTi_2_55_Regular"/>
                <a:cs typeface="AlibabaPuHuiTi_2_55_Regular"/>
              </a:rPr>
              <a:t> For cases labeled as defaults, the model correctly predicted 79% of them</a:t>
            </a:r>
          </a:p>
          <a:p>
            <a:pPr algn="l"/>
            <a:r>
              <a:rPr kumimoji="1" lang="en-US" altLang="zh-CN" sz="1200" dirty="0">
                <a:ln w="12700">
                  <a:noFill/>
                </a:ln>
                <a:solidFill>
                  <a:schemeClr val="tx1"/>
                </a:solidFill>
                <a:latin typeface="AlibabaPuHuiTi_2_55_Regular"/>
                <a:ea typeface="AlibabaPuHuiTi_2_55_Regular"/>
                <a:cs typeface="AlibabaPuHuiTi_2_55_Regular"/>
              </a:rPr>
              <a:t>- </a:t>
            </a:r>
            <a:r>
              <a:rPr kumimoji="1" lang="en-US" altLang="zh-CN" sz="1200" b="1" dirty="0">
                <a:ln w="12700">
                  <a:noFill/>
                </a:ln>
                <a:solidFill>
                  <a:schemeClr val="tx1"/>
                </a:solidFill>
                <a:latin typeface="AlibabaPuHuiTi_2_55_Regular"/>
                <a:ea typeface="AlibabaPuHuiTi_2_55_Regular"/>
                <a:cs typeface="AlibabaPuHuiTi_2_55_Regular"/>
              </a:rPr>
              <a:t>Recall:</a:t>
            </a:r>
            <a:r>
              <a:rPr kumimoji="1" lang="en-US" altLang="zh-CN" sz="1200" dirty="0">
                <a:ln w="12700">
                  <a:noFill/>
                </a:ln>
                <a:solidFill>
                  <a:schemeClr val="tx1"/>
                </a:solidFill>
                <a:latin typeface="AlibabaPuHuiTi_2_55_Regular"/>
                <a:ea typeface="AlibabaPuHuiTi_2_55_Regular"/>
                <a:cs typeface="AlibabaPuHuiTi_2_55_Regular"/>
              </a:rPr>
              <a:t> Among all actual default cases, the  model successfully identifies 79%.</a:t>
            </a:r>
          </a:p>
          <a:p>
            <a:pPr algn="l"/>
            <a:r>
              <a:rPr kumimoji="1" lang="en-US" altLang="zh-CN" sz="1200" dirty="0">
                <a:ln w="12700">
                  <a:noFill/>
                </a:ln>
                <a:solidFill>
                  <a:schemeClr val="tx1"/>
                </a:solidFill>
                <a:latin typeface="AlibabaPuHuiTi_2_55_Regular"/>
                <a:ea typeface="AlibabaPuHuiTi_2_55_Regular"/>
                <a:cs typeface="AlibabaPuHuiTi_2_55_Regular"/>
              </a:rPr>
              <a:t>- </a:t>
            </a:r>
            <a:r>
              <a:rPr kumimoji="1" lang="en-US" altLang="zh-CN" sz="1200" b="1" dirty="0">
                <a:ln w="12700">
                  <a:noFill/>
                </a:ln>
                <a:solidFill>
                  <a:schemeClr val="tx1"/>
                </a:solidFill>
                <a:latin typeface="AlibabaPuHuiTi_2_55_Regular"/>
                <a:ea typeface="AlibabaPuHuiTi_2_55_Regular"/>
                <a:cs typeface="AlibabaPuHuiTi_2_55_Regular"/>
              </a:rPr>
              <a:t>F1 Score</a:t>
            </a:r>
            <a:r>
              <a:rPr kumimoji="1" lang="en-US" altLang="zh-CN" sz="1200" dirty="0">
                <a:ln w="12700">
                  <a:noFill/>
                </a:ln>
                <a:solidFill>
                  <a:schemeClr val="tx1"/>
                </a:solidFill>
                <a:latin typeface="AlibabaPuHuiTi_2_55_Regular"/>
                <a:ea typeface="AlibabaPuHuiTi_2_55_Regular"/>
                <a:cs typeface="AlibabaPuHuiTi_2_55_Regular"/>
              </a:rPr>
              <a:t>: The F1 score, a weighted average of precision and recall, is 0.79 for default cases.</a:t>
            </a:r>
            <a:endParaRPr kumimoji="1" lang="zh-CN" altLang="en-US" dirty="0"/>
          </a:p>
        </p:txBody>
      </p:sp>
      <p:sp>
        <p:nvSpPr>
          <p:cNvPr id="8" name="标题 1"/>
          <p:cNvSpPr txBox="1"/>
          <p:nvPr/>
        </p:nvSpPr>
        <p:spPr>
          <a:xfrm>
            <a:off x="285750" y="5243839"/>
            <a:ext cx="3492500" cy="276999"/>
          </a:xfrm>
          <a:prstGeom prst="rect">
            <a:avLst/>
          </a:prstGeom>
          <a:noFill/>
          <a:ln>
            <a:noFill/>
          </a:ln>
        </p:spPr>
        <p:txBody>
          <a:bodyPr vert="horz" wrap="square" lIns="91440" tIns="45720" rIns="91440" bIns="45720" rtlCol="0" anchor="ctr">
            <a:spAutoFit/>
          </a:bodyPr>
          <a:lstStyle/>
          <a:p>
            <a:pPr algn="ctr"/>
            <a:r>
              <a:rPr kumimoji="1" lang="en-US" altLang="zh-CN" sz="1200" dirty="0">
                <a:ln w="12700">
                  <a:noFill/>
                </a:ln>
                <a:solidFill>
                  <a:schemeClr val="bg1"/>
                </a:solidFill>
                <a:latin typeface="OPPOSans H"/>
                <a:ea typeface="OPPOSans H"/>
                <a:cs typeface="OPPOSans H"/>
              </a:rPr>
              <a:t>Model performance</a:t>
            </a:r>
            <a:endParaRPr kumimoji="1" lang="zh-CN" altLang="en-US" dirty="0"/>
          </a:p>
        </p:txBody>
      </p:sp>
      <p:sp>
        <p:nvSpPr>
          <p:cNvPr id="13" name="标题 1"/>
          <p:cNvSpPr txBox="1"/>
          <p:nvPr/>
        </p:nvSpPr>
        <p:spPr>
          <a:xfrm>
            <a:off x="781050" y="406540"/>
            <a:ext cx="10671175" cy="468000"/>
          </a:xfrm>
          <a:prstGeom prst="rect">
            <a:avLst/>
          </a:prstGeom>
          <a:noFill/>
          <a:ln>
            <a:noFill/>
          </a:ln>
        </p:spPr>
        <p:txBody>
          <a:bodyPr vert="horz" wrap="square" lIns="0" tIns="0" rIns="0" bIns="0" rtlCol="0" anchor="ctr"/>
          <a:lstStyle/>
          <a:p>
            <a:pPr algn="l"/>
            <a:r>
              <a:rPr kumimoji="1" lang="en-US" altLang="zh-CN" sz="2800" dirty="0">
                <a:ln w="12700">
                  <a:noFill/>
                </a:ln>
                <a:solidFill>
                  <a:schemeClr val="tx1">
                    <a:lumMod val="85000"/>
                    <a:lumOff val="15000"/>
                  </a:schemeClr>
                </a:solidFill>
                <a:latin typeface="OPPOSans H"/>
                <a:ea typeface="OPPOSans H"/>
                <a:cs typeface="OPPOSans H"/>
              </a:rPr>
              <a:t>Model I : Decision Tree</a:t>
            </a:r>
            <a:endParaRPr kumimoji="1" lang="zh-CN" altLang="en-US" dirty="0"/>
          </a:p>
        </p:txBody>
      </p:sp>
      <p:sp>
        <p:nvSpPr>
          <p:cNvPr id="14" name="标题 1"/>
          <p:cNvSpPr txBox="1"/>
          <p:nvPr/>
        </p:nvSpPr>
        <p:spPr>
          <a:xfrm rot="180000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80000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8" name="图片 17">
            <a:extLst>
              <a:ext uri="{FF2B5EF4-FFF2-40B4-BE49-F238E27FC236}">
                <a16:creationId xmlns:a16="http://schemas.microsoft.com/office/drawing/2014/main" id="{2C8CA018-93C6-67E9-416A-61BE63BDA2A1}"/>
              </a:ext>
            </a:extLst>
          </p:cNvPr>
          <p:cNvPicPr>
            <a:picLocks noChangeAspect="1"/>
          </p:cNvPicPr>
          <p:nvPr/>
        </p:nvPicPr>
        <p:blipFill>
          <a:blip r:embed="rId2"/>
          <a:stretch>
            <a:fillRect/>
          </a:stretch>
        </p:blipFill>
        <p:spPr>
          <a:xfrm>
            <a:off x="558799" y="996724"/>
            <a:ext cx="8716937" cy="39577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6200000">
            <a:off x="5055706" y="596065"/>
            <a:ext cx="1749553" cy="10774314"/>
          </a:xfrm>
          <a:prstGeom prst="roundRect">
            <a:avLst>
              <a:gd name="adj" fmla="val 5423"/>
            </a:avLst>
          </a:prstGeom>
          <a:solidFill>
            <a:schemeClr val="bg1"/>
          </a:solidFill>
          <a:ln w="12700" cap="sq">
            <a:noFill/>
            <a:miter/>
          </a:ln>
          <a:effectLst>
            <a:outerShdw blurRad="165100" dist="152400" dir="5400000" sx="97000" sy="97000" algn="t" rotWithShape="0">
              <a:schemeClr val="accent1">
                <a:alpha val="16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511114" y="4711823"/>
            <a:ext cx="3751149" cy="461665"/>
          </a:xfrm>
          <a:prstGeom prst="roundRect">
            <a:avLst>
              <a:gd name="adj" fmla="val 50000"/>
            </a:avLst>
          </a:prstGeom>
          <a:solidFill>
            <a:schemeClr val="accent1"/>
          </a:solidFill>
          <a:ln w="12700" cap="flat">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333435" y="5243493"/>
            <a:ext cx="11751367" cy="1101217"/>
          </a:xfrm>
          <a:prstGeom prst="rect">
            <a:avLst/>
          </a:prstGeom>
          <a:noFill/>
          <a:ln>
            <a:noFill/>
          </a:ln>
          <a:effectLst/>
        </p:spPr>
        <p:txBody>
          <a:bodyPr vert="horz" wrap="square" lIns="91440" tIns="45720" rIns="91440" bIns="45720" rtlCol="0" anchor="t"/>
          <a:lstStyle/>
          <a:p>
            <a:pPr algn="l"/>
            <a:r>
              <a:rPr kumimoji="1" lang="en-US" altLang="zh-CN" sz="1200" dirty="0">
                <a:ln w="12700">
                  <a:noFill/>
                </a:ln>
                <a:solidFill>
                  <a:schemeClr val="tx1"/>
                </a:solidFill>
                <a:latin typeface="AlibabaPuHuiTi_2_55_Regular"/>
                <a:ea typeface="AlibabaPuHuiTi_2_55_Regular"/>
                <a:cs typeface="AlibabaPuHuiTi_2_55_Regular"/>
              </a:rPr>
              <a:t>We set parameter '</a:t>
            </a:r>
            <a:r>
              <a:rPr kumimoji="1" lang="en-US" altLang="zh-CN" sz="1200" dirty="0" err="1">
                <a:ln w="12700">
                  <a:noFill/>
                </a:ln>
                <a:solidFill>
                  <a:schemeClr val="tx1"/>
                </a:solidFill>
                <a:latin typeface="AlibabaPuHuiTi_2_55_Regular"/>
                <a:ea typeface="AlibabaPuHuiTi_2_55_Regular"/>
                <a:cs typeface="AlibabaPuHuiTi_2_55_Regular"/>
              </a:rPr>
              <a:t>n_neighbors</a:t>
            </a:r>
            <a:r>
              <a:rPr kumimoji="1" lang="en-US" altLang="zh-CN" sz="1200" dirty="0">
                <a:ln w="12700">
                  <a:noFill/>
                </a:ln>
                <a:solidFill>
                  <a:schemeClr val="tx1"/>
                </a:solidFill>
                <a:latin typeface="AlibabaPuHuiTi_2_55_Regular"/>
                <a:ea typeface="AlibabaPuHuiTi_2_55_Regular"/>
                <a:cs typeface="AlibabaPuHuiTi_2_55_Regular"/>
              </a:rPr>
              <a:t>' 5, use 5 nearest neighbors for classification, with an odd number helping to avoid decision tie .</a:t>
            </a:r>
          </a:p>
          <a:p>
            <a:pPr algn="l"/>
            <a:endParaRPr kumimoji="1" lang="en-US" altLang="zh-CN" sz="1200" dirty="0">
              <a:ln w="12700">
                <a:noFill/>
              </a:ln>
              <a:solidFill>
                <a:schemeClr val="tx1"/>
              </a:solidFill>
              <a:latin typeface="AlibabaPuHuiTi_2_55_Regular"/>
              <a:ea typeface="AlibabaPuHuiTi_2_55_Regular"/>
              <a:cs typeface="AlibabaPuHuiTi_2_55_Regular"/>
            </a:endParaRPr>
          </a:p>
          <a:p>
            <a:pPr algn="l"/>
            <a:r>
              <a:rPr kumimoji="1" lang="en-US" altLang="zh-CN" sz="1200" dirty="0">
                <a:ln w="12700">
                  <a:noFill/>
                </a:ln>
                <a:solidFill>
                  <a:schemeClr val="tx1"/>
                </a:solidFill>
                <a:latin typeface="AlibabaPuHuiTi_2_55_Regular"/>
                <a:ea typeface="AlibabaPuHuiTi_2_55_Regular"/>
                <a:cs typeface="AlibabaPuHuiTi_2_55_Regular"/>
              </a:rPr>
              <a:t>The accuracy obtained using the `</a:t>
            </a:r>
            <a:r>
              <a:rPr kumimoji="1" lang="en-US" altLang="zh-CN" sz="1200" dirty="0" err="1">
                <a:ln w="12700">
                  <a:noFill/>
                </a:ln>
                <a:solidFill>
                  <a:schemeClr val="tx1"/>
                </a:solidFill>
                <a:latin typeface="AlibabaPuHuiTi_2_55_Regular"/>
                <a:ea typeface="AlibabaPuHuiTi_2_55_Regular"/>
                <a:cs typeface="AlibabaPuHuiTi_2_55_Regular"/>
              </a:rPr>
              <a:t>Knn.score</a:t>
            </a:r>
            <a:r>
              <a:rPr kumimoji="1" lang="en-US" altLang="zh-CN" sz="1200" dirty="0">
                <a:ln w="12700">
                  <a:noFill/>
                </a:ln>
                <a:solidFill>
                  <a:schemeClr val="tx1"/>
                </a:solidFill>
                <a:latin typeface="AlibabaPuHuiTi_2_55_Regular"/>
                <a:ea typeface="AlibabaPuHuiTi_2_55_Regular"/>
                <a:cs typeface="AlibabaPuHuiTi_2_55_Regular"/>
              </a:rPr>
              <a:t>` function is 0.917013167013167.</a:t>
            </a:r>
          </a:p>
          <a:p>
            <a:pPr algn="l"/>
            <a:endParaRPr kumimoji="1" lang="en-US" altLang="zh-CN" sz="1200" dirty="0">
              <a:ln w="12700">
                <a:noFill/>
              </a:ln>
              <a:solidFill>
                <a:schemeClr val="tx1"/>
              </a:solidFill>
              <a:latin typeface="AlibabaPuHuiTi_2_55_Regular"/>
              <a:ea typeface="AlibabaPuHuiTi_2_55_Regular"/>
              <a:cs typeface="AlibabaPuHuiTi_2_55_Regular"/>
            </a:endParaRPr>
          </a:p>
          <a:p>
            <a:pPr algn="l"/>
            <a:r>
              <a:rPr kumimoji="1" lang="en-US" altLang="zh-CN" sz="1200" dirty="0">
                <a:ln w="12700">
                  <a:noFill/>
                </a:ln>
                <a:solidFill>
                  <a:schemeClr val="tx1"/>
                </a:solidFill>
                <a:latin typeface="AlibabaPuHuiTi_2_55_Regular"/>
                <a:ea typeface="AlibabaPuHuiTi_2_55_Regular"/>
                <a:cs typeface="AlibabaPuHuiTi_2_55_Regular"/>
              </a:rPr>
              <a:t>- </a:t>
            </a:r>
            <a:r>
              <a:rPr kumimoji="1" lang="en-US" altLang="zh-CN" sz="1200" b="1" dirty="0">
                <a:ln w="12700">
                  <a:noFill/>
                </a:ln>
                <a:solidFill>
                  <a:schemeClr val="tx1"/>
                </a:solidFill>
                <a:latin typeface="AlibabaPuHuiTi_2_55_Regular"/>
                <a:ea typeface="AlibabaPuHuiTi_2_55_Regular"/>
                <a:cs typeface="AlibabaPuHuiTi_2_55_Regular"/>
              </a:rPr>
              <a:t>Accuracy:</a:t>
            </a:r>
            <a:r>
              <a:rPr kumimoji="1" lang="en-US" altLang="zh-CN" sz="1200" dirty="0">
                <a:ln w="12700">
                  <a:noFill/>
                </a:ln>
                <a:solidFill>
                  <a:schemeClr val="tx1"/>
                </a:solidFill>
                <a:latin typeface="AlibabaPuHuiTi_2_55_Regular"/>
                <a:ea typeface="AlibabaPuHuiTi_2_55_Regular"/>
                <a:cs typeface="AlibabaPuHuiTi_2_55_Regular"/>
              </a:rPr>
              <a:t> The model achieves an accuracy of 92% on the test set.</a:t>
            </a:r>
          </a:p>
          <a:p>
            <a:pPr algn="l"/>
            <a:r>
              <a:rPr kumimoji="1" lang="en-US" altLang="zh-CN" sz="1200" dirty="0">
                <a:ln w="12700">
                  <a:noFill/>
                </a:ln>
                <a:solidFill>
                  <a:schemeClr val="tx1"/>
                </a:solidFill>
                <a:latin typeface="AlibabaPuHuiTi_2_55_Regular"/>
                <a:ea typeface="AlibabaPuHuiTi_2_55_Regular"/>
                <a:cs typeface="AlibabaPuHuiTi_2_55_Regular"/>
              </a:rPr>
              <a:t>- </a:t>
            </a:r>
            <a:r>
              <a:rPr kumimoji="1" lang="en-US" altLang="zh-CN" sz="1200" b="1" dirty="0">
                <a:ln w="12700">
                  <a:noFill/>
                </a:ln>
                <a:solidFill>
                  <a:schemeClr val="tx1"/>
                </a:solidFill>
                <a:latin typeface="AlibabaPuHuiTi_2_55_Regular"/>
                <a:ea typeface="AlibabaPuHuiTi_2_55_Regular"/>
                <a:cs typeface="AlibabaPuHuiTi_2_55_Regular"/>
              </a:rPr>
              <a:t>Precision:</a:t>
            </a:r>
            <a:r>
              <a:rPr kumimoji="1" lang="en-US" altLang="zh-CN" sz="1200" dirty="0">
                <a:ln w="12700">
                  <a:noFill/>
                </a:ln>
                <a:solidFill>
                  <a:schemeClr val="tx1"/>
                </a:solidFill>
                <a:latin typeface="AlibabaPuHuiTi_2_55_Regular"/>
                <a:ea typeface="AlibabaPuHuiTi_2_55_Regular"/>
                <a:cs typeface="AlibabaPuHuiTi_2_55_Regular"/>
              </a:rPr>
              <a:t> For cases labeled as default, the model correctly predicts 89%.</a:t>
            </a:r>
          </a:p>
          <a:p>
            <a:pPr algn="l"/>
            <a:r>
              <a:rPr kumimoji="1" lang="en-US" altLang="zh-CN" sz="1200" b="1" dirty="0">
                <a:ln w="12700">
                  <a:noFill/>
                </a:ln>
                <a:solidFill>
                  <a:schemeClr val="tx1"/>
                </a:solidFill>
                <a:latin typeface="AlibabaPuHuiTi_2_55_Regular"/>
                <a:ea typeface="AlibabaPuHuiTi_2_55_Regular"/>
                <a:cs typeface="AlibabaPuHuiTi_2_55_Regular"/>
              </a:rPr>
              <a:t>- Recall: </a:t>
            </a:r>
            <a:r>
              <a:rPr kumimoji="1" lang="en-US" altLang="zh-CN" sz="1200" dirty="0">
                <a:ln w="12700">
                  <a:noFill/>
                </a:ln>
                <a:solidFill>
                  <a:schemeClr val="tx1"/>
                </a:solidFill>
                <a:latin typeface="AlibabaPuHuiTi_2_55_Regular"/>
                <a:ea typeface="AlibabaPuHuiTi_2_55_Regular"/>
                <a:cs typeface="AlibabaPuHuiTi_2_55_Regular"/>
              </a:rPr>
              <a:t>Among all actual default cases, the model successfully identifies 53%.</a:t>
            </a:r>
          </a:p>
          <a:p>
            <a:pPr algn="l"/>
            <a:r>
              <a:rPr kumimoji="1" lang="en-US" altLang="zh-CN" sz="1200" dirty="0">
                <a:ln w="12700">
                  <a:noFill/>
                </a:ln>
                <a:solidFill>
                  <a:schemeClr val="tx1"/>
                </a:solidFill>
                <a:latin typeface="AlibabaPuHuiTi_2_55_Regular"/>
                <a:ea typeface="AlibabaPuHuiTi_2_55_Regular"/>
                <a:cs typeface="AlibabaPuHuiTi_2_55_Regular"/>
              </a:rPr>
              <a:t>- </a:t>
            </a:r>
            <a:r>
              <a:rPr kumimoji="1" lang="en-US" altLang="zh-CN" sz="1200" b="1" dirty="0">
                <a:ln w="12700">
                  <a:noFill/>
                </a:ln>
                <a:solidFill>
                  <a:schemeClr val="tx1"/>
                </a:solidFill>
                <a:latin typeface="AlibabaPuHuiTi_2_55_Regular"/>
                <a:ea typeface="AlibabaPuHuiTi_2_55_Regular"/>
                <a:cs typeface="AlibabaPuHuiTi_2_55_Regular"/>
              </a:rPr>
              <a:t>F1 Score: </a:t>
            </a:r>
            <a:r>
              <a:rPr kumimoji="1" lang="en-US" altLang="zh-CN" sz="1200" dirty="0">
                <a:ln w="12700">
                  <a:noFill/>
                </a:ln>
                <a:solidFill>
                  <a:schemeClr val="tx1"/>
                </a:solidFill>
                <a:latin typeface="AlibabaPuHuiTi_2_55_Regular"/>
                <a:ea typeface="AlibabaPuHuiTi_2_55_Regular"/>
                <a:cs typeface="AlibabaPuHuiTi_2_55_Regular"/>
              </a:rPr>
              <a:t>The F1 score, is 0.66 for default cases."</a:t>
            </a:r>
            <a:endParaRPr kumimoji="1" lang="zh-CN" altLang="en-US" dirty="0"/>
          </a:p>
        </p:txBody>
      </p:sp>
      <p:sp>
        <p:nvSpPr>
          <p:cNvPr id="8" name="标题 1"/>
          <p:cNvSpPr txBox="1"/>
          <p:nvPr/>
        </p:nvSpPr>
        <p:spPr>
          <a:xfrm>
            <a:off x="60386" y="4761441"/>
            <a:ext cx="3492500" cy="276999"/>
          </a:xfrm>
          <a:prstGeom prst="rect">
            <a:avLst/>
          </a:prstGeom>
          <a:noFill/>
          <a:ln>
            <a:noFill/>
          </a:ln>
        </p:spPr>
        <p:txBody>
          <a:bodyPr vert="horz" wrap="square" lIns="91440" tIns="45720" rIns="91440" bIns="45720" rtlCol="0" anchor="ctr">
            <a:spAutoFit/>
          </a:bodyPr>
          <a:lstStyle/>
          <a:p>
            <a:pPr algn="ctr"/>
            <a:r>
              <a:rPr kumimoji="1" lang="en-US" altLang="zh-CN" sz="1200" dirty="0">
                <a:ln w="12700">
                  <a:noFill/>
                </a:ln>
                <a:solidFill>
                  <a:schemeClr val="bg1"/>
                </a:solidFill>
                <a:latin typeface="OPPOSans H"/>
                <a:ea typeface="OPPOSans H"/>
                <a:cs typeface="OPPOSans H"/>
              </a:rPr>
              <a:t>Model performance</a:t>
            </a:r>
            <a:endParaRPr kumimoji="1" lang="zh-CN" altLang="en-US" dirty="0"/>
          </a:p>
        </p:txBody>
      </p:sp>
      <p:sp>
        <p:nvSpPr>
          <p:cNvPr id="13" name="标题 1"/>
          <p:cNvSpPr txBox="1"/>
          <p:nvPr/>
        </p:nvSpPr>
        <p:spPr>
          <a:xfrm>
            <a:off x="781050" y="406540"/>
            <a:ext cx="10671175" cy="468000"/>
          </a:xfrm>
          <a:prstGeom prst="rect">
            <a:avLst/>
          </a:prstGeom>
          <a:noFill/>
          <a:ln>
            <a:noFill/>
          </a:ln>
        </p:spPr>
        <p:txBody>
          <a:bodyPr vert="horz" wrap="square" lIns="0" tIns="0" rIns="0" bIns="0" rtlCol="0" anchor="ctr"/>
          <a:lstStyle/>
          <a:p>
            <a:pPr algn="l"/>
            <a:r>
              <a:rPr kumimoji="1" lang="en-US" altLang="zh-CN" sz="2800" dirty="0">
                <a:ln w="12700">
                  <a:noFill/>
                </a:ln>
                <a:solidFill>
                  <a:schemeClr val="tx1">
                    <a:lumMod val="85000"/>
                    <a:lumOff val="15000"/>
                  </a:schemeClr>
                </a:solidFill>
                <a:latin typeface="OPPOSans H"/>
                <a:ea typeface="OPPOSans H"/>
                <a:cs typeface="OPPOSans H"/>
              </a:rPr>
              <a:t>Model II : KNN</a:t>
            </a:r>
            <a:endParaRPr kumimoji="1" lang="zh-CN" altLang="en-US" dirty="0"/>
          </a:p>
        </p:txBody>
      </p:sp>
      <p:sp>
        <p:nvSpPr>
          <p:cNvPr id="14" name="标题 1"/>
          <p:cNvSpPr txBox="1"/>
          <p:nvPr/>
        </p:nvSpPr>
        <p:spPr>
          <a:xfrm rot="180000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80000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 name="图片 1">
            <a:extLst>
              <a:ext uri="{FF2B5EF4-FFF2-40B4-BE49-F238E27FC236}">
                <a16:creationId xmlns:a16="http://schemas.microsoft.com/office/drawing/2014/main" id="{E4BE8DF6-772D-BD8B-8FFC-32816BF3BAD8}"/>
              </a:ext>
            </a:extLst>
          </p:cNvPr>
          <p:cNvPicPr>
            <a:picLocks noChangeAspect="1"/>
          </p:cNvPicPr>
          <p:nvPr/>
        </p:nvPicPr>
        <p:blipFill>
          <a:blip r:embed="rId2"/>
          <a:stretch>
            <a:fillRect/>
          </a:stretch>
        </p:blipFill>
        <p:spPr>
          <a:xfrm>
            <a:off x="543326" y="1009934"/>
            <a:ext cx="9712678" cy="3666439"/>
          </a:xfrm>
          <a:prstGeom prst="rect">
            <a:avLst/>
          </a:prstGeom>
        </p:spPr>
      </p:pic>
    </p:spTree>
    <p:extLst>
      <p:ext uri="{BB962C8B-B14F-4D97-AF65-F5344CB8AC3E}">
        <p14:creationId xmlns:p14="http://schemas.microsoft.com/office/powerpoint/2010/main" val="1667759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rot="16200000">
            <a:off x="5055706" y="596065"/>
            <a:ext cx="1749553" cy="10774314"/>
          </a:xfrm>
          <a:prstGeom prst="roundRect">
            <a:avLst>
              <a:gd name="adj" fmla="val 5423"/>
            </a:avLst>
          </a:prstGeom>
          <a:solidFill>
            <a:schemeClr val="bg1"/>
          </a:solidFill>
          <a:ln w="12700" cap="sq">
            <a:noFill/>
            <a:miter/>
          </a:ln>
          <a:effectLst>
            <a:outerShdw blurRad="165100" dist="152400" dir="5400000" sx="97000" sy="97000" algn="t" rotWithShape="0">
              <a:schemeClr val="accent1">
                <a:alpha val="16000"/>
              </a:schemeClr>
            </a:outerShdw>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511114" y="4711823"/>
            <a:ext cx="3751149" cy="461665"/>
          </a:xfrm>
          <a:prstGeom prst="roundRect">
            <a:avLst>
              <a:gd name="adj" fmla="val 50000"/>
            </a:avLst>
          </a:prstGeom>
          <a:solidFill>
            <a:schemeClr val="accent1"/>
          </a:solidFill>
          <a:ln w="12700" cap="flat">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333435" y="5243493"/>
            <a:ext cx="11751367" cy="1265795"/>
          </a:xfrm>
          <a:prstGeom prst="rect">
            <a:avLst/>
          </a:prstGeom>
          <a:noFill/>
          <a:ln>
            <a:noFill/>
          </a:ln>
          <a:effectLst/>
        </p:spPr>
        <p:txBody>
          <a:bodyPr vert="horz" wrap="square" lIns="91440" tIns="45720" rIns="91440" bIns="45720" rtlCol="0" anchor="t"/>
          <a:lstStyle/>
          <a:p>
            <a:pPr algn="l"/>
            <a:r>
              <a:rPr kumimoji="1" lang="en-US" altLang="zh-CN" sz="1600" b="1" dirty="0">
                <a:ln w="12700">
                  <a:noFill/>
                </a:ln>
                <a:solidFill>
                  <a:schemeClr val="tx1"/>
                </a:solidFill>
                <a:latin typeface="AlibabaPuHuiTi_2_55_Regular"/>
                <a:ea typeface="AlibabaPuHuiTi_2_55_Regular"/>
                <a:cs typeface="AlibabaPuHuiTi_2_55_Regular"/>
              </a:rPr>
              <a:t>Accuracy:</a:t>
            </a:r>
            <a:r>
              <a:rPr kumimoji="1" lang="en-US" altLang="zh-CN" sz="1600" dirty="0">
                <a:ln w="12700">
                  <a:noFill/>
                </a:ln>
                <a:solidFill>
                  <a:schemeClr val="tx1"/>
                </a:solidFill>
                <a:latin typeface="AlibabaPuHuiTi_2_55_Regular"/>
                <a:ea typeface="AlibabaPuHuiTi_2_55_Regular"/>
                <a:cs typeface="AlibabaPuHuiTi_2_55_Regular"/>
              </a:rPr>
              <a:t> The model achieves an accuracy of 95% on the test set.</a:t>
            </a:r>
          </a:p>
          <a:p>
            <a:pPr algn="l"/>
            <a:r>
              <a:rPr kumimoji="1" lang="en-US" altLang="zh-CN" sz="1600" b="1" dirty="0">
                <a:ln w="12700">
                  <a:noFill/>
                </a:ln>
                <a:solidFill>
                  <a:schemeClr val="tx1"/>
                </a:solidFill>
                <a:latin typeface="AlibabaPuHuiTi_2_55_Regular"/>
                <a:ea typeface="AlibabaPuHuiTi_2_55_Regular"/>
                <a:cs typeface="AlibabaPuHuiTi_2_55_Regular"/>
              </a:rPr>
              <a:t>Precision: </a:t>
            </a:r>
            <a:r>
              <a:rPr kumimoji="1" lang="en-US" altLang="zh-CN" sz="1600" dirty="0">
                <a:ln w="12700">
                  <a:noFill/>
                </a:ln>
                <a:solidFill>
                  <a:schemeClr val="tx1"/>
                </a:solidFill>
                <a:latin typeface="AlibabaPuHuiTi_2_55_Regular"/>
                <a:ea typeface="AlibabaPuHuiTi_2_55_Regular"/>
                <a:cs typeface="AlibabaPuHuiTi_2_55_Regular"/>
              </a:rPr>
              <a:t>For cases labeled as default, the model correctly predicts 96%.</a:t>
            </a:r>
          </a:p>
          <a:p>
            <a:pPr algn="l"/>
            <a:r>
              <a:rPr kumimoji="1" lang="en-US" altLang="zh-CN" sz="1600" b="1" dirty="0">
                <a:ln w="12700">
                  <a:noFill/>
                </a:ln>
                <a:solidFill>
                  <a:schemeClr val="tx1"/>
                </a:solidFill>
                <a:latin typeface="AlibabaPuHuiTi_2_55_Regular"/>
                <a:ea typeface="AlibabaPuHuiTi_2_55_Regular"/>
                <a:cs typeface="AlibabaPuHuiTi_2_55_Regular"/>
              </a:rPr>
              <a:t>Recall: </a:t>
            </a:r>
            <a:r>
              <a:rPr kumimoji="1" lang="en-US" altLang="zh-CN" sz="1600" dirty="0">
                <a:ln w="12700">
                  <a:noFill/>
                </a:ln>
                <a:solidFill>
                  <a:schemeClr val="tx1"/>
                </a:solidFill>
                <a:latin typeface="AlibabaPuHuiTi_2_55_Regular"/>
                <a:ea typeface="AlibabaPuHuiTi_2_55_Regular"/>
                <a:cs typeface="AlibabaPuHuiTi_2_55_Regular"/>
              </a:rPr>
              <a:t>Among all actual default cases, the model successfully identifies 68%.</a:t>
            </a:r>
          </a:p>
          <a:p>
            <a:pPr algn="l"/>
            <a:r>
              <a:rPr kumimoji="1" lang="en-US" altLang="zh-CN" sz="1600" b="1" dirty="0">
                <a:ln w="12700">
                  <a:noFill/>
                </a:ln>
                <a:solidFill>
                  <a:schemeClr val="tx1"/>
                </a:solidFill>
                <a:latin typeface="AlibabaPuHuiTi_2_55_Regular"/>
                <a:ea typeface="AlibabaPuHuiTi_2_55_Regular"/>
                <a:cs typeface="AlibabaPuHuiTi_2_55_Regular"/>
              </a:rPr>
              <a:t>F1 Score: </a:t>
            </a:r>
            <a:r>
              <a:rPr kumimoji="1" lang="en-US" altLang="zh-CN" sz="1600" dirty="0">
                <a:ln w="12700">
                  <a:noFill/>
                </a:ln>
                <a:solidFill>
                  <a:schemeClr val="tx1"/>
                </a:solidFill>
                <a:latin typeface="AlibabaPuHuiTi_2_55_Regular"/>
                <a:ea typeface="AlibabaPuHuiTi_2_55_Regular"/>
                <a:cs typeface="AlibabaPuHuiTi_2_55_Regular"/>
              </a:rPr>
              <a:t>The F1 score, a weighted average of precision and recall, is 0.80 for default cases</a:t>
            </a:r>
            <a:r>
              <a:rPr kumimoji="1" lang="en-US" altLang="zh-CN" sz="1200" dirty="0">
                <a:ln w="12700">
                  <a:noFill/>
                </a:ln>
                <a:solidFill>
                  <a:schemeClr val="tx1"/>
                </a:solidFill>
                <a:latin typeface="AlibabaPuHuiTi_2_55_Regular"/>
                <a:ea typeface="AlibabaPuHuiTi_2_55_Regular"/>
                <a:cs typeface="AlibabaPuHuiTi_2_55_Regular"/>
              </a:rPr>
              <a:t>.</a:t>
            </a:r>
            <a:endParaRPr kumimoji="1" lang="zh-CN" altLang="en-US" dirty="0"/>
          </a:p>
        </p:txBody>
      </p:sp>
      <p:sp>
        <p:nvSpPr>
          <p:cNvPr id="8" name="标题 1"/>
          <p:cNvSpPr txBox="1"/>
          <p:nvPr/>
        </p:nvSpPr>
        <p:spPr>
          <a:xfrm>
            <a:off x="60386" y="4761441"/>
            <a:ext cx="3492500" cy="276999"/>
          </a:xfrm>
          <a:prstGeom prst="rect">
            <a:avLst/>
          </a:prstGeom>
          <a:noFill/>
          <a:ln>
            <a:noFill/>
          </a:ln>
        </p:spPr>
        <p:txBody>
          <a:bodyPr vert="horz" wrap="square" lIns="91440" tIns="45720" rIns="91440" bIns="45720" rtlCol="0" anchor="ctr">
            <a:spAutoFit/>
          </a:bodyPr>
          <a:lstStyle/>
          <a:p>
            <a:pPr algn="ctr"/>
            <a:r>
              <a:rPr kumimoji="1" lang="en-US" altLang="zh-CN" sz="1200" dirty="0">
                <a:ln w="12700">
                  <a:noFill/>
                </a:ln>
                <a:solidFill>
                  <a:schemeClr val="bg1"/>
                </a:solidFill>
                <a:latin typeface="OPPOSans H"/>
                <a:ea typeface="OPPOSans H"/>
                <a:cs typeface="OPPOSans H"/>
              </a:rPr>
              <a:t>Model performance</a:t>
            </a:r>
            <a:endParaRPr kumimoji="1" lang="zh-CN" altLang="en-US" dirty="0"/>
          </a:p>
        </p:txBody>
      </p:sp>
      <p:sp>
        <p:nvSpPr>
          <p:cNvPr id="13" name="标题 1"/>
          <p:cNvSpPr txBox="1"/>
          <p:nvPr/>
        </p:nvSpPr>
        <p:spPr>
          <a:xfrm>
            <a:off x="781050" y="406540"/>
            <a:ext cx="10671175" cy="468000"/>
          </a:xfrm>
          <a:prstGeom prst="rect">
            <a:avLst/>
          </a:prstGeom>
          <a:noFill/>
          <a:ln>
            <a:noFill/>
          </a:ln>
        </p:spPr>
        <p:txBody>
          <a:bodyPr vert="horz" wrap="square" lIns="0" tIns="0" rIns="0" bIns="0" rtlCol="0" anchor="ctr"/>
          <a:lstStyle/>
          <a:p>
            <a:pPr algn="l"/>
            <a:r>
              <a:rPr kumimoji="1" lang="en-US" altLang="zh-CN" sz="2800" dirty="0">
                <a:ln w="12700">
                  <a:noFill/>
                </a:ln>
                <a:solidFill>
                  <a:schemeClr val="tx1">
                    <a:lumMod val="85000"/>
                    <a:lumOff val="15000"/>
                  </a:schemeClr>
                </a:solidFill>
                <a:latin typeface="OPPOSans H"/>
                <a:ea typeface="OPPOSans H"/>
                <a:cs typeface="OPPOSans H"/>
              </a:rPr>
              <a:t>Model III : Random Forest</a:t>
            </a:r>
            <a:endParaRPr kumimoji="1" lang="zh-CN" altLang="en-US" dirty="0"/>
          </a:p>
        </p:txBody>
      </p:sp>
      <p:sp>
        <p:nvSpPr>
          <p:cNvPr id="14" name="标题 1"/>
          <p:cNvSpPr txBox="1"/>
          <p:nvPr/>
        </p:nvSpPr>
        <p:spPr>
          <a:xfrm rot="180000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80000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5" name="图片 4">
            <a:extLst>
              <a:ext uri="{FF2B5EF4-FFF2-40B4-BE49-F238E27FC236}">
                <a16:creationId xmlns:a16="http://schemas.microsoft.com/office/drawing/2014/main" id="{74C0CE23-8CFF-A157-9A28-AC8B4CA3BF70}"/>
              </a:ext>
            </a:extLst>
          </p:cNvPr>
          <p:cNvPicPr>
            <a:picLocks noChangeAspect="1"/>
          </p:cNvPicPr>
          <p:nvPr/>
        </p:nvPicPr>
        <p:blipFill>
          <a:blip r:embed="rId2"/>
          <a:stretch>
            <a:fillRect/>
          </a:stretch>
        </p:blipFill>
        <p:spPr>
          <a:xfrm>
            <a:off x="333435" y="1145140"/>
            <a:ext cx="9804509" cy="3191702"/>
          </a:xfrm>
          <a:prstGeom prst="rect">
            <a:avLst/>
          </a:prstGeom>
        </p:spPr>
      </p:pic>
    </p:spTree>
    <p:extLst>
      <p:ext uri="{BB962C8B-B14F-4D97-AF65-F5344CB8AC3E}">
        <p14:creationId xmlns:p14="http://schemas.microsoft.com/office/powerpoint/2010/main" val="782530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flipH="1">
            <a:off x="7152000" y="389394"/>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grpSp>
        <p:nvGrpSpPr>
          <p:cNvPr id="3" name="组合 2"/>
          <p:cNvGrpSpPr/>
          <p:nvPr/>
        </p:nvGrpSpPr>
        <p:grpSpPr>
          <a:xfrm>
            <a:off x="2106021" y="1537375"/>
            <a:ext cx="1449739" cy="861572"/>
            <a:chOff x="2106021" y="1537375"/>
            <a:chExt cx="1449739" cy="861572"/>
          </a:xfrm>
        </p:grpSpPr>
        <p:sp>
          <p:nvSpPr>
            <p:cNvPr id="4" name="标题 1"/>
            <p:cNvSpPr txBox="1"/>
            <p:nvPr/>
          </p:nvSpPr>
          <p:spPr>
            <a:xfrm>
              <a:off x="2213030" y="1561046"/>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106021" y="1537375"/>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grpSp>
      <p:sp>
        <p:nvSpPr>
          <p:cNvPr id="6" name="标题 1"/>
          <p:cNvSpPr txBox="1"/>
          <p:nvPr/>
        </p:nvSpPr>
        <p:spPr>
          <a:xfrm flipH="1">
            <a:off x="-200299" y="4151128"/>
            <a:ext cx="2520000" cy="252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464826" y="2110608"/>
            <a:ext cx="6333403" cy="1846727"/>
          </a:xfrm>
          <a:prstGeom prst="rect">
            <a:avLst/>
          </a:prstGeom>
          <a:noFill/>
          <a:ln>
            <a:noFill/>
          </a:ln>
        </p:spPr>
        <p:txBody>
          <a:bodyPr vert="horz" wrap="square" lIns="0" tIns="0" rIns="0" bIns="0" rtlCol="0" anchor="t"/>
          <a:lstStyle/>
          <a:p>
            <a:pPr algn="l"/>
            <a:r>
              <a:rPr kumimoji="1" lang="en-US" altLang="zh-CN" sz="2800" dirty="0">
                <a:ln w="12700">
                  <a:noFill/>
                </a:ln>
                <a:solidFill>
                  <a:schemeClr val="tx1">
                    <a:lumMod val="85000"/>
                    <a:lumOff val="15000"/>
                  </a:schemeClr>
                </a:solidFill>
                <a:latin typeface="OPPOSans R"/>
                <a:ea typeface="OPPOSans R"/>
                <a:cs typeface="OPPOSans R"/>
              </a:rPr>
              <a:t>Visual comparison of model performance</a:t>
            </a:r>
            <a:endParaRPr kumimoji="1" lang="zh-CN" altLang="en-US" sz="2800" dirty="0"/>
          </a:p>
        </p:txBody>
      </p:sp>
      <p:sp>
        <p:nvSpPr>
          <p:cNvPr id="11" name="标题 1"/>
          <p:cNvSpPr txBox="1"/>
          <p:nvPr/>
        </p:nvSpPr>
        <p:spPr>
          <a:xfrm>
            <a:off x="2635668" y="1928869"/>
            <a:ext cx="1384300" cy="673100"/>
          </a:xfrm>
          <a:prstGeom prst="rect">
            <a:avLst/>
          </a:prstGeom>
          <a:noFill/>
          <a:ln w="12700" cap="sq">
            <a:noFill/>
            <a:miter/>
          </a:ln>
        </p:spPr>
        <p:txBody>
          <a:bodyPr vert="horz" wrap="square" lIns="0" tIns="0" rIns="0" bIns="0" rtlCol="0" anchor="ctr">
            <a:spAutoFit/>
          </a:bodyPr>
          <a:lstStyle/>
          <a:p>
            <a:pPr algn="l"/>
            <a:r>
              <a:rPr kumimoji="1" lang="en-US" altLang="zh-CN" sz="4800">
                <a:ln w="12700">
                  <a:noFill/>
                </a:ln>
                <a:solidFill>
                  <a:schemeClr val="tx1">
                    <a:lumMod val="85000"/>
                    <a:lumOff val="15000"/>
                  </a:schemeClr>
                </a:solidFill>
                <a:latin typeface="OPPOSans R"/>
                <a:ea typeface="OPPOSans R"/>
                <a:cs typeface="OPPOSans R"/>
              </a:rPr>
              <a:t>06</a:t>
            </a:r>
            <a:endParaRPr kumimoji="1" lang="zh-CN" altLang="en-US"/>
          </a:p>
        </p:txBody>
      </p:sp>
      <p:cxnSp>
        <p:nvCxnSpPr>
          <p:cNvPr id="12" name="标题 1"/>
          <p:cNvCxnSpPr/>
          <p:nvPr/>
        </p:nvCxnSpPr>
        <p:spPr>
          <a:xfrm>
            <a:off x="2635668" y="4662041"/>
            <a:ext cx="6333402"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标题 1"/>
          <p:cNvSpPr txBox="1"/>
          <p:nvPr/>
        </p:nvSpPr>
        <p:spPr>
          <a:xfrm>
            <a:off x="8251198" y="1074659"/>
            <a:ext cx="3775486" cy="4888314"/>
          </a:xfrm>
          <a:prstGeom prst="roundRect">
            <a:avLst>
              <a:gd name="adj" fmla="val 7804"/>
            </a:avLst>
          </a:prstGeom>
          <a:solidFill>
            <a:schemeClr val="bg1"/>
          </a:solidFill>
          <a:ln w="9525" cap="flat">
            <a:solidFill>
              <a:schemeClr val="accent1">
                <a:lumMod val="60000"/>
                <a:lumOff val="40000"/>
              </a:schemeClr>
            </a:solidFill>
            <a:miter/>
          </a:ln>
          <a:effectLst>
            <a:outerShdw blurRad="317500" dist="127000" dir="2700000" algn="tl"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8564215" y="1207792"/>
            <a:ext cx="432000" cy="432000"/>
          </a:xfrm>
          <a:prstGeom prst="ellipse">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r>
              <a:rPr kumimoji="1" lang="en-US" altLang="zh-CN" sz="1800" dirty="0">
                <a:ln w="12700">
                  <a:noFill/>
                </a:ln>
                <a:solidFill>
                  <a:srgbClr val="FFFFFF">
                    <a:alpha val="100000"/>
                  </a:srgbClr>
                </a:solidFill>
                <a:latin typeface="OPPOSans L"/>
                <a:ea typeface="OPPOSans L"/>
                <a:cs typeface="OPPOSans L"/>
              </a:rPr>
              <a:t> </a:t>
            </a:r>
            <a:endParaRPr kumimoji="1" lang="zh-CN" altLang="en-US" dirty="0"/>
          </a:p>
        </p:txBody>
      </p:sp>
      <p:sp>
        <p:nvSpPr>
          <p:cNvPr id="9" name="标题 1"/>
          <p:cNvSpPr txBox="1"/>
          <p:nvPr/>
        </p:nvSpPr>
        <p:spPr>
          <a:xfrm>
            <a:off x="8397608" y="1839911"/>
            <a:ext cx="3337521" cy="2340000"/>
          </a:xfrm>
          <a:prstGeom prst="rect">
            <a:avLst/>
          </a:prstGeom>
          <a:noFill/>
          <a:ln>
            <a:noFill/>
          </a:ln>
        </p:spPr>
        <p:txBody>
          <a:bodyPr vert="horz" wrap="square" lIns="0" tIns="0" rIns="0" bIns="0" rtlCol="0" anchor="t"/>
          <a:lstStyle/>
          <a:p>
            <a:pPr algn="just"/>
            <a:r>
              <a:rPr lang="en-US" altLang="zh-CN" sz="1800" b="1" kern="100" dirty="0">
                <a:effectLst/>
                <a:ea typeface="宋体" panose="02010600030101010101" pitchFamily="2" charset="-122"/>
                <a:cs typeface="Times New Roman" panose="02020603050405020304" pitchFamily="18" charset="0"/>
              </a:rPr>
              <a:t>Decision tree</a:t>
            </a:r>
            <a:r>
              <a:rPr lang="en-US" altLang="zh-CN" sz="1800" kern="100" dirty="0">
                <a:effectLst/>
                <a:ea typeface="宋体" panose="02010600030101010101" pitchFamily="2" charset="-122"/>
                <a:cs typeface="Times New Roman" panose="02020603050405020304" pitchFamily="18" charset="0"/>
              </a:rPr>
              <a:t>: AUC ≈ 0.87</a:t>
            </a:r>
          </a:p>
          <a:p>
            <a:pPr algn="just"/>
            <a:r>
              <a:rPr lang="en-US" altLang="zh-CN" sz="1800" b="1" kern="100" dirty="0">
                <a:effectLst/>
                <a:ea typeface="宋体" panose="02010600030101010101" pitchFamily="2" charset="-122"/>
                <a:cs typeface="Times New Roman" panose="02020603050405020304" pitchFamily="18" charset="0"/>
              </a:rPr>
              <a:t>KNN</a:t>
            </a:r>
            <a:r>
              <a:rPr lang="en-US" altLang="zh-CN" sz="1800" kern="100" dirty="0">
                <a:effectLst/>
                <a:ea typeface="宋体" panose="02010600030101010101" pitchFamily="2" charset="-122"/>
                <a:cs typeface="Times New Roman" panose="02020603050405020304" pitchFamily="18" charset="0"/>
              </a:rPr>
              <a:t>: AUC ≈ 0.85</a:t>
            </a:r>
          </a:p>
          <a:p>
            <a:pPr algn="just"/>
            <a:r>
              <a:rPr lang="en-US" altLang="zh-CN" sz="1800" b="1" kern="100" dirty="0">
                <a:effectLst/>
                <a:ea typeface="宋体" panose="02010600030101010101" pitchFamily="2" charset="-122"/>
                <a:cs typeface="Times New Roman" panose="02020603050405020304" pitchFamily="18" charset="0"/>
              </a:rPr>
              <a:t>Random Forest</a:t>
            </a:r>
            <a:r>
              <a:rPr lang="en-US" altLang="zh-CN" sz="1800" kern="100" dirty="0">
                <a:effectLst/>
                <a:ea typeface="宋体" panose="02010600030101010101" pitchFamily="2" charset="-122"/>
                <a:cs typeface="Times New Roman" panose="02020603050405020304" pitchFamily="18" charset="0"/>
              </a:rPr>
              <a:t>: AUC ≈ 0.95</a:t>
            </a:r>
          </a:p>
          <a:p>
            <a:pPr algn="just"/>
            <a:endParaRPr lang="en-US" altLang="zh-CN" sz="1800" kern="100" dirty="0">
              <a:effectLst/>
              <a:ea typeface="宋体" panose="02010600030101010101" pitchFamily="2" charset="-122"/>
              <a:cs typeface="Times New Roman" panose="02020603050405020304" pitchFamily="18" charset="0"/>
            </a:endParaRPr>
          </a:p>
          <a:p>
            <a:pPr algn="just"/>
            <a:r>
              <a:rPr lang="en-US" altLang="zh-CN" sz="1800" kern="100" dirty="0">
                <a:effectLst/>
                <a:ea typeface="宋体" panose="02010600030101010101" pitchFamily="2" charset="-122"/>
                <a:cs typeface="Times New Roman" panose="02020603050405020304" pitchFamily="18" charset="0"/>
              </a:rPr>
              <a:t>The closer the AUC value to 1, the better the performance of the model. </a:t>
            </a:r>
          </a:p>
          <a:p>
            <a:pPr algn="just"/>
            <a:r>
              <a:rPr lang="en-US" altLang="zh-CN" kern="100" dirty="0">
                <a:ea typeface="宋体" panose="02010600030101010101" pitchFamily="2" charset="-122"/>
                <a:cs typeface="Times New Roman" panose="02020603050405020304" pitchFamily="18" charset="0"/>
              </a:rPr>
              <a:t>T</a:t>
            </a:r>
            <a:r>
              <a:rPr lang="en-US" altLang="zh-CN" sz="1800" kern="100" dirty="0">
                <a:effectLst/>
                <a:ea typeface="宋体" panose="02010600030101010101" pitchFamily="2" charset="-122"/>
                <a:cs typeface="Times New Roman" panose="02020603050405020304" pitchFamily="18" charset="0"/>
              </a:rPr>
              <a:t>he Random Forest model has the highest AUC value among three models, indicating the best overall performance. The Decision Tree also performs well, while the KNN performs slightly lower than the other two models.</a:t>
            </a:r>
            <a:endParaRPr lang="zh-CN" altLang="zh-CN" sz="1800" kern="100" dirty="0">
              <a:effectLst/>
              <a:ea typeface="宋体" panose="02010600030101010101" pitchFamily="2" charset="-122"/>
              <a:cs typeface="Times New Roman" panose="02020603050405020304" pitchFamily="18" charset="0"/>
            </a:endParaRPr>
          </a:p>
        </p:txBody>
      </p:sp>
      <p:sp>
        <p:nvSpPr>
          <p:cNvPr id="10" name="标题 1"/>
          <p:cNvSpPr txBox="1"/>
          <p:nvPr/>
        </p:nvSpPr>
        <p:spPr>
          <a:xfrm>
            <a:off x="781050" y="406540"/>
            <a:ext cx="10671175" cy="468000"/>
          </a:xfrm>
          <a:prstGeom prst="rect">
            <a:avLst/>
          </a:prstGeom>
          <a:noFill/>
          <a:ln>
            <a:noFill/>
          </a:ln>
        </p:spPr>
        <p:txBody>
          <a:bodyPr vert="horz" wrap="square" lIns="0" tIns="0" rIns="0" bIns="0" rtlCol="0" anchor="ctr"/>
          <a:lstStyle/>
          <a:p>
            <a:pPr algn="l"/>
            <a:r>
              <a:rPr kumimoji="1" lang="en-US" altLang="zh-CN" sz="2800" b="1" dirty="0">
                <a:ln w="12700">
                  <a:noFill/>
                </a:ln>
                <a:solidFill>
                  <a:schemeClr val="tx1">
                    <a:lumMod val="85000"/>
                    <a:lumOff val="15000"/>
                  </a:schemeClr>
                </a:solidFill>
                <a:latin typeface="OPPOSans R"/>
                <a:ea typeface="OPPOSans R"/>
                <a:cs typeface="OPPOSans R"/>
              </a:rPr>
              <a:t>Visual comparison of model performance</a:t>
            </a:r>
            <a:endParaRPr kumimoji="1" lang="zh-CN" altLang="en-US" sz="2800" b="1" dirty="0"/>
          </a:p>
        </p:txBody>
      </p:sp>
      <p:sp>
        <p:nvSpPr>
          <p:cNvPr id="11" name="标题 1"/>
          <p:cNvSpPr txBox="1"/>
          <p:nvPr/>
        </p:nvSpPr>
        <p:spPr>
          <a:xfrm rot="180000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80000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3" name="图片 12">
            <a:extLst>
              <a:ext uri="{FF2B5EF4-FFF2-40B4-BE49-F238E27FC236}">
                <a16:creationId xmlns:a16="http://schemas.microsoft.com/office/drawing/2014/main" id="{4B1B4677-BF73-8877-5A5A-D1C72A19D144}"/>
              </a:ext>
            </a:extLst>
          </p:cNvPr>
          <p:cNvPicPr>
            <a:picLocks noChangeAspect="1"/>
          </p:cNvPicPr>
          <p:nvPr/>
        </p:nvPicPr>
        <p:blipFill>
          <a:blip r:embed="rId2"/>
          <a:stretch>
            <a:fillRect/>
          </a:stretch>
        </p:blipFill>
        <p:spPr>
          <a:xfrm>
            <a:off x="456870" y="1030567"/>
            <a:ext cx="7597254" cy="49711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标题 1"/>
          <p:cNvSpPr txBox="1"/>
          <p:nvPr/>
        </p:nvSpPr>
        <p:spPr>
          <a:xfrm>
            <a:off x="8251198" y="1074659"/>
            <a:ext cx="3775486" cy="4888314"/>
          </a:xfrm>
          <a:prstGeom prst="roundRect">
            <a:avLst>
              <a:gd name="adj" fmla="val 7804"/>
            </a:avLst>
          </a:prstGeom>
          <a:solidFill>
            <a:schemeClr val="bg1"/>
          </a:solidFill>
          <a:ln w="9525" cap="flat">
            <a:solidFill>
              <a:schemeClr val="accent1">
                <a:lumMod val="60000"/>
                <a:lumOff val="40000"/>
              </a:schemeClr>
            </a:solidFill>
            <a:miter/>
          </a:ln>
          <a:effectLst>
            <a:outerShdw blurRad="317500" dist="127000" dir="2700000" algn="tl"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7" name="标题 1"/>
          <p:cNvSpPr txBox="1"/>
          <p:nvPr/>
        </p:nvSpPr>
        <p:spPr>
          <a:xfrm>
            <a:off x="8564215" y="1207792"/>
            <a:ext cx="432000" cy="432000"/>
          </a:xfrm>
          <a:prstGeom prst="ellipse">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r>
              <a:rPr kumimoji="1" lang="en-US" altLang="zh-CN" sz="1800" dirty="0">
                <a:ln w="12700">
                  <a:noFill/>
                </a:ln>
                <a:solidFill>
                  <a:srgbClr val="FFFFFF">
                    <a:alpha val="100000"/>
                  </a:srgbClr>
                </a:solidFill>
                <a:latin typeface="OPPOSans L"/>
                <a:ea typeface="OPPOSans L"/>
                <a:cs typeface="OPPOSans L"/>
              </a:rPr>
              <a:t> </a:t>
            </a:r>
            <a:endParaRPr kumimoji="1" lang="zh-CN" altLang="en-US" dirty="0"/>
          </a:p>
        </p:txBody>
      </p:sp>
      <p:sp>
        <p:nvSpPr>
          <p:cNvPr id="9" name="标题 1"/>
          <p:cNvSpPr txBox="1"/>
          <p:nvPr/>
        </p:nvSpPr>
        <p:spPr>
          <a:xfrm>
            <a:off x="8517720" y="2271911"/>
            <a:ext cx="3337521" cy="2340000"/>
          </a:xfrm>
          <a:prstGeom prst="rect">
            <a:avLst/>
          </a:prstGeom>
          <a:noFill/>
          <a:ln>
            <a:noFill/>
          </a:ln>
        </p:spPr>
        <p:txBody>
          <a:bodyPr vert="horz" wrap="square" lIns="0" tIns="0" rIns="0" bIns="0" rtlCol="0" anchor="t"/>
          <a:lstStyle/>
          <a:p>
            <a:pPr algn="just"/>
            <a:r>
              <a:rPr lang="en-US" altLang="zh-CN" sz="1600" kern="100" dirty="0">
                <a:effectLst/>
                <a:ea typeface="宋体" panose="02010600030101010101" pitchFamily="2" charset="-122"/>
                <a:cs typeface="Times New Roman" panose="02020603050405020304" pitchFamily="18" charset="0"/>
              </a:rPr>
              <a:t>According to the four indicators of the different models</a:t>
            </a:r>
          </a:p>
          <a:p>
            <a:pPr algn="just"/>
            <a:r>
              <a:rPr lang="en-US" altLang="zh-CN" sz="1600" kern="100" dirty="0">
                <a:ea typeface="宋体" panose="02010600030101010101" pitchFamily="2" charset="-122"/>
                <a:cs typeface="Times New Roman" panose="02020603050405020304" pitchFamily="18" charset="0"/>
              </a:rPr>
              <a:t>O</a:t>
            </a:r>
            <a:r>
              <a:rPr lang="en-US" altLang="zh-CN" sz="1600" kern="100" dirty="0">
                <a:effectLst/>
                <a:ea typeface="宋体" panose="02010600030101010101" pitchFamily="2" charset="-122"/>
                <a:cs typeface="Times New Roman" panose="02020603050405020304" pitchFamily="18" charset="0"/>
              </a:rPr>
              <a:t>verall. Random Forest is the best, Decision Tree is the 2nd, and KNN is the 3rd, but the overall analysis of the predictive performance of each model on this data has achieved good results</a:t>
            </a:r>
            <a:endParaRPr lang="zh-CN" altLang="zh-CN" sz="1600" kern="100" dirty="0">
              <a:effectLst/>
              <a:ea typeface="宋体" panose="02010600030101010101" pitchFamily="2" charset="-122"/>
              <a:cs typeface="Times New Roman" panose="02020603050405020304" pitchFamily="18" charset="0"/>
            </a:endParaRPr>
          </a:p>
        </p:txBody>
      </p:sp>
      <p:sp>
        <p:nvSpPr>
          <p:cNvPr id="10" name="标题 1"/>
          <p:cNvSpPr txBox="1"/>
          <p:nvPr/>
        </p:nvSpPr>
        <p:spPr>
          <a:xfrm>
            <a:off x="781050" y="406540"/>
            <a:ext cx="10671175" cy="468000"/>
          </a:xfrm>
          <a:prstGeom prst="rect">
            <a:avLst/>
          </a:prstGeom>
          <a:noFill/>
          <a:ln>
            <a:noFill/>
          </a:ln>
        </p:spPr>
        <p:txBody>
          <a:bodyPr vert="horz" wrap="square" lIns="0" tIns="0" rIns="0" bIns="0" rtlCol="0" anchor="ctr"/>
          <a:lstStyle/>
          <a:p>
            <a:pPr algn="l"/>
            <a:r>
              <a:rPr kumimoji="1" lang="en-US" altLang="zh-CN" sz="2800" b="1" dirty="0">
                <a:ln w="12700">
                  <a:noFill/>
                </a:ln>
                <a:solidFill>
                  <a:schemeClr val="tx1">
                    <a:lumMod val="85000"/>
                    <a:lumOff val="15000"/>
                  </a:schemeClr>
                </a:solidFill>
                <a:latin typeface="OPPOSans R"/>
                <a:ea typeface="OPPOSans R"/>
                <a:cs typeface="OPPOSans R"/>
              </a:rPr>
              <a:t>Visual comparison of model performance</a:t>
            </a:r>
            <a:endParaRPr kumimoji="1" lang="zh-CN" altLang="en-US" sz="2800" b="1" dirty="0"/>
          </a:p>
        </p:txBody>
      </p:sp>
      <p:sp>
        <p:nvSpPr>
          <p:cNvPr id="11" name="标题 1"/>
          <p:cNvSpPr txBox="1"/>
          <p:nvPr/>
        </p:nvSpPr>
        <p:spPr>
          <a:xfrm rot="180000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rot="180000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 name="图片 1">
            <a:extLst>
              <a:ext uri="{FF2B5EF4-FFF2-40B4-BE49-F238E27FC236}">
                <a16:creationId xmlns:a16="http://schemas.microsoft.com/office/drawing/2014/main" id="{8373E22B-811E-F594-D5E5-E3BF0CA6DB20}"/>
              </a:ext>
            </a:extLst>
          </p:cNvPr>
          <p:cNvPicPr>
            <a:picLocks noChangeAspect="1"/>
          </p:cNvPicPr>
          <p:nvPr/>
        </p:nvPicPr>
        <p:blipFill>
          <a:blip r:embed="rId2"/>
          <a:stretch>
            <a:fillRect/>
          </a:stretch>
        </p:blipFill>
        <p:spPr>
          <a:xfrm>
            <a:off x="374168" y="1207792"/>
            <a:ext cx="7389981" cy="4888314"/>
          </a:xfrm>
          <a:prstGeom prst="rect">
            <a:avLst/>
          </a:prstGeom>
        </p:spPr>
      </p:pic>
    </p:spTree>
    <p:extLst>
      <p:ext uri="{BB962C8B-B14F-4D97-AF65-F5344CB8AC3E}">
        <p14:creationId xmlns:p14="http://schemas.microsoft.com/office/powerpoint/2010/main" val="133045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flipH="1">
            <a:off x="7152000" y="389394"/>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grpSp>
        <p:nvGrpSpPr>
          <p:cNvPr id="3" name="组合 2"/>
          <p:cNvGrpSpPr/>
          <p:nvPr/>
        </p:nvGrpSpPr>
        <p:grpSpPr>
          <a:xfrm>
            <a:off x="2106021" y="1537375"/>
            <a:ext cx="1449739" cy="861572"/>
            <a:chOff x="2106021" y="1537375"/>
            <a:chExt cx="1449739" cy="861572"/>
          </a:xfrm>
        </p:grpSpPr>
        <p:sp>
          <p:nvSpPr>
            <p:cNvPr id="4" name="标题 1"/>
            <p:cNvSpPr txBox="1"/>
            <p:nvPr/>
          </p:nvSpPr>
          <p:spPr>
            <a:xfrm>
              <a:off x="2213030" y="1561046"/>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106021" y="1537375"/>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grpSp>
      <p:sp>
        <p:nvSpPr>
          <p:cNvPr id="6" name="标题 1"/>
          <p:cNvSpPr txBox="1"/>
          <p:nvPr/>
        </p:nvSpPr>
        <p:spPr>
          <a:xfrm flipH="1">
            <a:off x="-200299" y="4151128"/>
            <a:ext cx="2520000" cy="252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484199" y="2030959"/>
            <a:ext cx="6333403" cy="1846727"/>
          </a:xfrm>
          <a:prstGeom prst="rect">
            <a:avLst/>
          </a:prstGeom>
          <a:noFill/>
          <a:ln>
            <a:noFill/>
          </a:ln>
        </p:spPr>
        <p:txBody>
          <a:bodyPr vert="horz" wrap="square" lIns="0" tIns="0" rIns="0" bIns="0" rtlCol="0" anchor="t"/>
          <a:lstStyle/>
          <a:p>
            <a:pPr algn="l"/>
            <a:r>
              <a:rPr kumimoji="1" lang="en-US" altLang="zh-CN" sz="3200" b="1" dirty="0">
                <a:ln w="12700">
                  <a:noFill/>
                </a:ln>
                <a:solidFill>
                  <a:schemeClr val="tx1">
                    <a:lumMod val="85000"/>
                    <a:lumOff val="15000"/>
                  </a:schemeClr>
                </a:solidFill>
                <a:latin typeface="OPPOSans R"/>
                <a:ea typeface="OPPOSans R"/>
                <a:cs typeface="OPPOSans R"/>
              </a:rPr>
              <a:t>Feature importance analysis</a:t>
            </a:r>
            <a:endParaRPr kumimoji="1" lang="zh-CN" altLang="en-US" sz="3200" b="1" dirty="0"/>
          </a:p>
        </p:txBody>
      </p:sp>
      <p:sp>
        <p:nvSpPr>
          <p:cNvPr id="11" name="标题 1"/>
          <p:cNvSpPr txBox="1"/>
          <p:nvPr/>
        </p:nvSpPr>
        <p:spPr>
          <a:xfrm>
            <a:off x="2635668" y="1928869"/>
            <a:ext cx="1384300" cy="673100"/>
          </a:xfrm>
          <a:prstGeom prst="rect">
            <a:avLst/>
          </a:prstGeom>
          <a:noFill/>
          <a:ln w="12700" cap="sq">
            <a:noFill/>
            <a:miter/>
          </a:ln>
        </p:spPr>
        <p:txBody>
          <a:bodyPr vert="horz" wrap="square" lIns="0" tIns="0" rIns="0" bIns="0" rtlCol="0" anchor="ctr">
            <a:spAutoFit/>
          </a:bodyPr>
          <a:lstStyle/>
          <a:p>
            <a:pPr algn="l"/>
            <a:r>
              <a:rPr kumimoji="1" lang="en-US" altLang="zh-CN" sz="4800">
                <a:ln w="12700">
                  <a:noFill/>
                </a:ln>
                <a:solidFill>
                  <a:schemeClr val="tx1">
                    <a:lumMod val="85000"/>
                    <a:lumOff val="15000"/>
                  </a:schemeClr>
                </a:solidFill>
                <a:latin typeface="OPPOSans R"/>
                <a:ea typeface="OPPOSans R"/>
                <a:cs typeface="OPPOSans R"/>
              </a:rPr>
              <a:t>07</a:t>
            </a:r>
            <a:endParaRPr kumimoji="1" lang="zh-CN" altLang="en-US"/>
          </a:p>
        </p:txBody>
      </p:sp>
      <p:cxnSp>
        <p:nvCxnSpPr>
          <p:cNvPr id="12" name="标题 1"/>
          <p:cNvCxnSpPr/>
          <p:nvPr/>
        </p:nvCxnSpPr>
        <p:spPr>
          <a:xfrm>
            <a:off x="2635668" y="4662041"/>
            <a:ext cx="6333402"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标题 1"/>
          <p:cNvSpPr txBox="1"/>
          <p:nvPr/>
        </p:nvSpPr>
        <p:spPr>
          <a:xfrm>
            <a:off x="511114" y="5421605"/>
            <a:ext cx="5313680" cy="491032"/>
          </a:xfrm>
          <a:prstGeom prst="rect">
            <a:avLst/>
          </a:prstGeom>
          <a:noFill/>
          <a:ln cap="sq">
            <a:noFill/>
          </a:ln>
          <a:effectLst/>
        </p:spPr>
        <p:txBody>
          <a:bodyPr vert="horz" wrap="square" lIns="0" tIns="0" rIns="0" bIns="0" rtlCol="0" anchor="b"/>
          <a:lstStyle/>
          <a:p>
            <a:pPr algn="l"/>
            <a:endParaRPr kumimoji="1" lang="zh-CN" altLang="en-US" dirty="0"/>
          </a:p>
        </p:txBody>
      </p:sp>
      <p:sp>
        <p:nvSpPr>
          <p:cNvPr id="15" name="标题 1"/>
          <p:cNvSpPr txBox="1"/>
          <p:nvPr/>
        </p:nvSpPr>
        <p:spPr>
          <a:xfrm>
            <a:off x="489206" y="5667121"/>
            <a:ext cx="11479360" cy="909024"/>
          </a:xfrm>
          <a:prstGeom prst="rect">
            <a:avLst/>
          </a:prstGeom>
          <a:noFill/>
          <a:ln cap="sq">
            <a:noFill/>
          </a:ln>
        </p:spPr>
        <p:txBody>
          <a:bodyPr vert="horz" wrap="square" lIns="0" tIns="0" rIns="0" bIns="0" rtlCol="0" anchor="t"/>
          <a:lstStyle/>
          <a:p>
            <a:pPr algn="l"/>
            <a:r>
              <a:rPr kumimoji="1" lang="en-US" altLang="zh-CN" dirty="0">
                <a:ln w="12700">
                  <a:noFill/>
                </a:ln>
                <a:solidFill>
                  <a:schemeClr val="tx1">
                    <a:lumMod val="85000"/>
                    <a:lumOff val="15000"/>
                  </a:schemeClr>
                </a:solidFill>
                <a:latin typeface="AlibabaPuHuiTi_2_55_Regular"/>
                <a:ea typeface="AlibabaPuHuiTi_2_55_Regular"/>
                <a:cs typeface="AlibabaPuHuiTi_2_55_Regular"/>
              </a:rPr>
              <a:t>According to the results of the random forest model, the features </a:t>
            </a:r>
            <a:r>
              <a:rPr kumimoji="1" lang="en-US" altLang="zh-CN" dirty="0" err="1">
                <a:ln w="12700">
                  <a:noFill/>
                </a:ln>
                <a:solidFill>
                  <a:schemeClr val="tx1">
                    <a:lumMod val="85000"/>
                    <a:lumOff val="15000"/>
                  </a:schemeClr>
                </a:solidFill>
                <a:latin typeface="AlibabaPuHuiTi_2_55_Regular"/>
                <a:ea typeface="AlibabaPuHuiTi_2_55_Regular"/>
                <a:cs typeface="AlibabaPuHuiTi_2_55_Regular"/>
              </a:rPr>
              <a:t>total_pymnt</a:t>
            </a:r>
            <a:r>
              <a:rPr kumimoji="1" lang="en-US" altLang="zh-CN" dirty="0">
                <a:ln w="12700">
                  <a:noFill/>
                </a:ln>
                <a:solidFill>
                  <a:schemeClr val="tx1">
                    <a:lumMod val="85000"/>
                    <a:lumOff val="15000"/>
                  </a:schemeClr>
                </a:solidFill>
                <a:latin typeface="AlibabaPuHuiTi_2_55_Regular"/>
                <a:ea typeface="AlibabaPuHuiTi_2_55_Regular"/>
                <a:cs typeface="AlibabaPuHuiTi_2_55_Regular"/>
              </a:rPr>
              <a:t> and </a:t>
            </a:r>
            <a:r>
              <a:rPr kumimoji="1" lang="en-US" altLang="zh-CN" dirty="0" err="1">
                <a:ln w="12700">
                  <a:noFill/>
                </a:ln>
                <a:solidFill>
                  <a:schemeClr val="tx1">
                    <a:lumMod val="85000"/>
                    <a:lumOff val="15000"/>
                  </a:schemeClr>
                </a:solidFill>
                <a:latin typeface="AlibabaPuHuiTi_2_55_Regular"/>
                <a:ea typeface="AlibabaPuHuiTi_2_55_Regular"/>
                <a:cs typeface="AlibabaPuHuiTi_2_55_Regular"/>
              </a:rPr>
              <a:t>loan_amnt</a:t>
            </a:r>
            <a:r>
              <a:rPr kumimoji="1" lang="en-US" altLang="zh-CN" dirty="0">
                <a:ln w="12700">
                  <a:noFill/>
                </a:ln>
                <a:solidFill>
                  <a:schemeClr val="tx1">
                    <a:lumMod val="85000"/>
                    <a:lumOff val="15000"/>
                  </a:schemeClr>
                </a:solidFill>
                <a:latin typeface="AlibabaPuHuiTi_2_55_Regular"/>
                <a:ea typeface="AlibabaPuHuiTi_2_55_Regular"/>
                <a:cs typeface="AlibabaPuHuiTi_2_55_Regular"/>
              </a:rPr>
              <a:t> have the highest importance, which indicates that they play a key role in predicting loan defaults. Other important features include </a:t>
            </a:r>
            <a:r>
              <a:rPr kumimoji="1" lang="en-US" altLang="zh-CN" dirty="0" err="1">
                <a:ln w="12700">
                  <a:noFill/>
                </a:ln>
                <a:solidFill>
                  <a:schemeClr val="tx1">
                    <a:lumMod val="85000"/>
                    <a:lumOff val="15000"/>
                  </a:schemeClr>
                </a:solidFill>
                <a:latin typeface="AlibabaPuHuiTi_2_55_Regular"/>
                <a:ea typeface="AlibabaPuHuiTi_2_55_Regular"/>
                <a:cs typeface="AlibabaPuHuiTi_2_55_Regular"/>
              </a:rPr>
              <a:t>int_rate</a:t>
            </a:r>
            <a:r>
              <a:rPr kumimoji="1" lang="en-US" altLang="zh-CN" dirty="0">
                <a:ln w="12700">
                  <a:noFill/>
                </a:ln>
                <a:solidFill>
                  <a:schemeClr val="tx1">
                    <a:lumMod val="85000"/>
                    <a:lumOff val="15000"/>
                  </a:schemeClr>
                </a:solidFill>
                <a:latin typeface="AlibabaPuHuiTi_2_55_Regular"/>
                <a:ea typeface="AlibabaPuHuiTi_2_55_Regular"/>
                <a:cs typeface="AlibabaPuHuiTi_2_55_Regular"/>
              </a:rPr>
              <a:t>, </a:t>
            </a:r>
            <a:r>
              <a:rPr kumimoji="1" lang="en-US" altLang="zh-CN" dirty="0" err="1">
                <a:ln w="12700">
                  <a:noFill/>
                </a:ln>
                <a:solidFill>
                  <a:schemeClr val="tx1">
                    <a:lumMod val="85000"/>
                    <a:lumOff val="15000"/>
                  </a:schemeClr>
                </a:solidFill>
                <a:latin typeface="AlibabaPuHuiTi_2_55_Regular"/>
                <a:ea typeface="AlibabaPuHuiTi_2_55_Regular"/>
                <a:cs typeface="AlibabaPuHuiTi_2_55_Regular"/>
              </a:rPr>
              <a:t>dti</a:t>
            </a:r>
            <a:r>
              <a:rPr kumimoji="1" lang="en-US" altLang="zh-CN" dirty="0">
                <a:ln w="12700">
                  <a:noFill/>
                </a:ln>
                <a:solidFill>
                  <a:schemeClr val="tx1">
                    <a:lumMod val="85000"/>
                    <a:lumOff val="15000"/>
                  </a:schemeClr>
                </a:solidFill>
                <a:latin typeface="AlibabaPuHuiTi_2_55_Regular"/>
                <a:ea typeface="AlibabaPuHuiTi_2_55_Regular"/>
                <a:cs typeface="AlibabaPuHuiTi_2_55_Regular"/>
              </a:rPr>
              <a:t> and </a:t>
            </a:r>
            <a:r>
              <a:rPr kumimoji="1" lang="en-US" altLang="zh-CN" dirty="0" err="1">
                <a:ln w="12700">
                  <a:noFill/>
                </a:ln>
                <a:solidFill>
                  <a:schemeClr val="tx1">
                    <a:lumMod val="85000"/>
                    <a:lumOff val="15000"/>
                  </a:schemeClr>
                </a:solidFill>
                <a:latin typeface="AlibabaPuHuiTi_2_55_Regular"/>
                <a:ea typeface="AlibabaPuHuiTi_2_55_Regular"/>
                <a:cs typeface="AlibabaPuHuiTi_2_55_Regular"/>
              </a:rPr>
              <a:t>revol_bal</a:t>
            </a:r>
            <a:r>
              <a:rPr kumimoji="1" lang="en-US" altLang="zh-CN" dirty="0">
                <a:ln w="12700">
                  <a:noFill/>
                </a:ln>
                <a:solidFill>
                  <a:schemeClr val="tx1">
                    <a:lumMod val="85000"/>
                    <a:lumOff val="15000"/>
                  </a:schemeClr>
                </a:solidFill>
                <a:latin typeface="AlibabaPuHuiTi_2_55_Regular"/>
                <a:ea typeface="AlibabaPuHuiTi_2_55_Regular"/>
                <a:cs typeface="AlibabaPuHuiTi_2_55_Regular"/>
              </a:rPr>
              <a:t>.</a:t>
            </a:r>
            <a:endParaRPr kumimoji="1" lang="zh-CN" altLang="en-US" dirty="0"/>
          </a:p>
        </p:txBody>
      </p:sp>
      <p:sp>
        <p:nvSpPr>
          <p:cNvPr id="16" name="标题 1"/>
          <p:cNvSpPr txBox="1"/>
          <p:nvPr/>
        </p:nvSpPr>
        <p:spPr>
          <a:xfrm>
            <a:off x="511114" y="5375885"/>
            <a:ext cx="665480" cy="9144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781050" y="406540"/>
            <a:ext cx="10671175" cy="468000"/>
          </a:xfrm>
          <a:prstGeom prst="rect">
            <a:avLst/>
          </a:prstGeom>
          <a:noFill/>
          <a:ln>
            <a:noFill/>
          </a:ln>
        </p:spPr>
        <p:txBody>
          <a:bodyPr vert="horz" wrap="square" lIns="0" tIns="0" rIns="0" bIns="0" rtlCol="0" anchor="ctr"/>
          <a:lstStyle/>
          <a:p>
            <a:pPr algn="l"/>
            <a:r>
              <a:rPr kumimoji="1" lang="en-US" altLang="zh-CN" sz="2400" b="1" dirty="0"/>
              <a:t>Feature importance Random Forest</a:t>
            </a:r>
            <a:endParaRPr kumimoji="1" lang="zh-CN" altLang="en-US" sz="2400" b="1" dirty="0"/>
          </a:p>
        </p:txBody>
      </p:sp>
      <p:sp>
        <p:nvSpPr>
          <p:cNvPr id="18" name="标题 1"/>
          <p:cNvSpPr txBox="1"/>
          <p:nvPr/>
        </p:nvSpPr>
        <p:spPr>
          <a:xfrm rot="180000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rot="180000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0" name="图片 19">
            <a:extLst>
              <a:ext uri="{FF2B5EF4-FFF2-40B4-BE49-F238E27FC236}">
                <a16:creationId xmlns:a16="http://schemas.microsoft.com/office/drawing/2014/main" id="{2855935B-FD08-F6C1-6C9F-D157647E4215}"/>
              </a:ext>
            </a:extLst>
          </p:cNvPr>
          <p:cNvPicPr>
            <a:picLocks noChangeAspect="1"/>
          </p:cNvPicPr>
          <p:nvPr/>
        </p:nvPicPr>
        <p:blipFill>
          <a:blip r:embed="rId2"/>
          <a:stretch>
            <a:fillRect/>
          </a:stretch>
        </p:blipFill>
        <p:spPr>
          <a:xfrm>
            <a:off x="558800" y="867537"/>
            <a:ext cx="7434451" cy="43613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flipH="1">
            <a:off x="6530476" y="482299"/>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grpSp>
        <p:nvGrpSpPr>
          <p:cNvPr id="3" name="组合 2"/>
          <p:cNvGrpSpPr/>
          <p:nvPr/>
        </p:nvGrpSpPr>
        <p:grpSpPr>
          <a:xfrm>
            <a:off x="2106021" y="1537375"/>
            <a:ext cx="1449739" cy="861572"/>
            <a:chOff x="2106021" y="1537375"/>
            <a:chExt cx="1449739" cy="861572"/>
          </a:xfrm>
        </p:grpSpPr>
        <p:sp>
          <p:nvSpPr>
            <p:cNvPr id="4" name="标题 1"/>
            <p:cNvSpPr txBox="1"/>
            <p:nvPr/>
          </p:nvSpPr>
          <p:spPr>
            <a:xfrm>
              <a:off x="2213030" y="1561046"/>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106021" y="1537375"/>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grpSp>
      <p:sp>
        <p:nvSpPr>
          <p:cNvPr id="6" name="标题 1"/>
          <p:cNvSpPr txBox="1"/>
          <p:nvPr/>
        </p:nvSpPr>
        <p:spPr>
          <a:xfrm flipH="1">
            <a:off x="-200299" y="4151128"/>
            <a:ext cx="2520000" cy="252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373266" y="1986030"/>
            <a:ext cx="6333403" cy="1846727"/>
          </a:xfrm>
          <a:prstGeom prst="rect">
            <a:avLst/>
          </a:prstGeom>
          <a:noFill/>
          <a:ln>
            <a:noFill/>
          </a:ln>
        </p:spPr>
        <p:txBody>
          <a:bodyPr vert="horz" wrap="square" lIns="0" tIns="0" rIns="0" bIns="0" rtlCol="0" anchor="t"/>
          <a:lstStyle/>
          <a:p>
            <a:pPr algn="l"/>
            <a:r>
              <a:rPr kumimoji="1" lang="en-US" altLang="zh-CN" sz="4000" dirty="0">
                <a:ln w="12700">
                  <a:noFill/>
                </a:ln>
                <a:solidFill>
                  <a:schemeClr val="tx1">
                    <a:lumMod val="85000"/>
                    <a:lumOff val="15000"/>
                  </a:schemeClr>
                </a:solidFill>
                <a:latin typeface="OPPOSans R"/>
                <a:ea typeface="OPPOSans R"/>
                <a:cs typeface="OPPOSans R"/>
              </a:rPr>
              <a:t>Background</a:t>
            </a:r>
            <a:endParaRPr kumimoji="1" lang="zh-CN" altLang="en-US" dirty="0"/>
          </a:p>
        </p:txBody>
      </p:sp>
      <p:sp>
        <p:nvSpPr>
          <p:cNvPr id="11" name="标题 1"/>
          <p:cNvSpPr txBox="1"/>
          <p:nvPr/>
        </p:nvSpPr>
        <p:spPr>
          <a:xfrm>
            <a:off x="2635668" y="1928869"/>
            <a:ext cx="1384300" cy="673100"/>
          </a:xfrm>
          <a:prstGeom prst="rect">
            <a:avLst/>
          </a:prstGeom>
          <a:noFill/>
          <a:ln w="12700" cap="sq">
            <a:noFill/>
            <a:miter/>
          </a:ln>
        </p:spPr>
        <p:txBody>
          <a:bodyPr vert="horz" wrap="square" lIns="0" tIns="0" rIns="0" bIns="0" rtlCol="0" anchor="ctr">
            <a:spAutoFit/>
          </a:bodyPr>
          <a:lstStyle/>
          <a:p>
            <a:pPr algn="l"/>
            <a:r>
              <a:rPr kumimoji="1" lang="en-US" altLang="zh-CN" sz="4800">
                <a:ln w="12700">
                  <a:noFill/>
                </a:ln>
                <a:solidFill>
                  <a:schemeClr val="tx1">
                    <a:lumMod val="85000"/>
                    <a:lumOff val="15000"/>
                  </a:schemeClr>
                </a:solidFill>
                <a:latin typeface="OPPOSans R"/>
                <a:ea typeface="OPPOSans R"/>
                <a:cs typeface="OPPOSans R"/>
              </a:rPr>
              <a:t>01</a:t>
            </a:r>
            <a:endParaRPr kumimoji="1" lang="zh-CN" altLang="en-US"/>
          </a:p>
        </p:txBody>
      </p:sp>
      <p:cxnSp>
        <p:nvCxnSpPr>
          <p:cNvPr id="12" name="标题 1"/>
          <p:cNvCxnSpPr/>
          <p:nvPr/>
        </p:nvCxnSpPr>
        <p:spPr>
          <a:xfrm>
            <a:off x="2571576" y="5120663"/>
            <a:ext cx="6333402"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a:extLst>
              <a:ext uri="{FF2B5EF4-FFF2-40B4-BE49-F238E27FC236}">
                <a16:creationId xmlns:a16="http://schemas.microsoft.com/office/drawing/2014/main" id="{F9EEF498-60EE-850A-6EB5-472E4AC50375}"/>
              </a:ext>
            </a:extLst>
          </p:cNvPr>
          <p:cNvSpPr txBox="1"/>
          <p:nvPr/>
        </p:nvSpPr>
        <p:spPr>
          <a:xfrm>
            <a:off x="2635668" y="2692624"/>
            <a:ext cx="6707323" cy="1386660"/>
          </a:xfrm>
          <a:prstGeom prst="rect">
            <a:avLst/>
          </a:prstGeom>
          <a:noFill/>
          <a:ln>
            <a:noFill/>
          </a:ln>
        </p:spPr>
        <p:txBody>
          <a:bodyPr vert="horz" wrap="square" lIns="0" tIns="0" rIns="0" bIns="0" rtlCol="0" anchor="t"/>
          <a:lstStyle/>
          <a:p>
            <a:pPr algn="l"/>
            <a:r>
              <a:rPr kumimoji="1" lang="en-US" altLang="zh-CN" sz="2000" b="1" dirty="0">
                <a:ln w="12700">
                  <a:noFill/>
                </a:ln>
                <a:solidFill>
                  <a:schemeClr val="tx1">
                    <a:lumMod val="85000"/>
                    <a:lumOff val="15000"/>
                  </a:schemeClr>
                </a:solidFill>
                <a:ea typeface="AlibabaPuHuiTi_2_55_Regular"/>
                <a:cs typeface="AlibabaPuHuiTi_2_55_Regular"/>
              </a:rPr>
              <a:t>The accurate prediction of loan defaults is crucial for banks and financial institutions. Traditional credit scoring methods rely on the applicant's credit history and financial situation, but these approaches often fail to fully capture potential default risks. Therefore, using machine learning models to predict the probability of loan defaults can provide a more accurate perspective.</a:t>
            </a:r>
            <a:endParaRPr kumimoji="1" lang="zh-CN" altLang="en-US" sz="2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flipH="1">
            <a:off x="7152000" y="389394"/>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grpSp>
        <p:nvGrpSpPr>
          <p:cNvPr id="3" name="组合 2"/>
          <p:cNvGrpSpPr/>
          <p:nvPr/>
        </p:nvGrpSpPr>
        <p:grpSpPr>
          <a:xfrm>
            <a:off x="2106021" y="1537375"/>
            <a:ext cx="1449739" cy="861572"/>
            <a:chOff x="2106021" y="1537375"/>
            <a:chExt cx="1449739" cy="861572"/>
          </a:xfrm>
        </p:grpSpPr>
        <p:sp>
          <p:nvSpPr>
            <p:cNvPr id="4" name="标题 1"/>
            <p:cNvSpPr txBox="1"/>
            <p:nvPr/>
          </p:nvSpPr>
          <p:spPr>
            <a:xfrm>
              <a:off x="2213030" y="1561046"/>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106021" y="1537375"/>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grpSp>
      <p:sp>
        <p:nvSpPr>
          <p:cNvPr id="6" name="标题 1"/>
          <p:cNvSpPr txBox="1"/>
          <p:nvPr/>
        </p:nvSpPr>
        <p:spPr>
          <a:xfrm flipH="1">
            <a:off x="-200299" y="4151128"/>
            <a:ext cx="2520000" cy="252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608185" y="1986030"/>
            <a:ext cx="6333403" cy="1846727"/>
          </a:xfrm>
          <a:prstGeom prst="rect">
            <a:avLst/>
          </a:prstGeom>
          <a:noFill/>
          <a:ln>
            <a:noFill/>
          </a:ln>
        </p:spPr>
        <p:txBody>
          <a:bodyPr vert="horz" wrap="square" lIns="0" tIns="0" rIns="0" bIns="0" rtlCol="0" anchor="t"/>
          <a:lstStyle/>
          <a:p>
            <a:pPr algn="l"/>
            <a:r>
              <a:rPr kumimoji="1" lang="en-US" altLang="zh-CN" sz="3200" b="1" dirty="0"/>
              <a:t>Research Summary</a:t>
            </a:r>
            <a:endParaRPr kumimoji="1" lang="zh-CN" altLang="en-US" sz="3200" b="1" dirty="0"/>
          </a:p>
        </p:txBody>
      </p:sp>
      <p:sp>
        <p:nvSpPr>
          <p:cNvPr id="11" name="标题 1"/>
          <p:cNvSpPr txBox="1"/>
          <p:nvPr/>
        </p:nvSpPr>
        <p:spPr>
          <a:xfrm>
            <a:off x="2635668" y="1928869"/>
            <a:ext cx="1384300" cy="673100"/>
          </a:xfrm>
          <a:prstGeom prst="rect">
            <a:avLst/>
          </a:prstGeom>
          <a:noFill/>
          <a:ln w="12700" cap="sq">
            <a:noFill/>
            <a:miter/>
          </a:ln>
        </p:spPr>
        <p:txBody>
          <a:bodyPr vert="horz" wrap="square" lIns="0" tIns="0" rIns="0" bIns="0" rtlCol="0" anchor="ctr">
            <a:spAutoFit/>
          </a:bodyPr>
          <a:lstStyle/>
          <a:p>
            <a:pPr algn="l"/>
            <a:r>
              <a:rPr kumimoji="1" lang="en-US" altLang="zh-CN" sz="4800">
                <a:ln w="12700">
                  <a:noFill/>
                </a:ln>
                <a:solidFill>
                  <a:schemeClr val="tx1">
                    <a:lumMod val="85000"/>
                    <a:lumOff val="15000"/>
                  </a:schemeClr>
                </a:solidFill>
                <a:latin typeface="OPPOSans R"/>
                <a:ea typeface="OPPOSans R"/>
                <a:cs typeface="OPPOSans R"/>
              </a:rPr>
              <a:t>09</a:t>
            </a:r>
            <a:endParaRPr kumimoji="1" lang="zh-CN" altLang="en-US"/>
          </a:p>
        </p:txBody>
      </p:sp>
      <p:cxnSp>
        <p:nvCxnSpPr>
          <p:cNvPr id="12" name="标题 1"/>
          <p:cNvCxnSpPr/>
          <p:nvPr/>
        </p:nvCxnSpPr>
        <p:spPr>
          <a:xfrm>
            <a:off x="2635668" y="4662041"/>
            <a:ext cx="6333402"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a:off x="2140354" y="1094446"/>
            <a:ext cx="10142672" cy="5457463"/>
          </a:xfrm>
          <a:prstGeom prst="roundRect">
            <a:avLst>
              <a:gd name="adj" fmla="val 8851"/>
            </a:avLst>
          </a:prstGeom>
          <a:gradFill>
            <a:gsLst>
              <a:gs pos="0">
                <a:schemeClr val="accent1">
                  <a:lumMod val="75000"/>
                </a:schemeClr>
              </a:gs>
              <a:gs pos="80000">
                <a:schemeClr val="accent1"/>
              </a:gs>
            </a:gsLst>
            <a:path path="circle">
              <a:fillToRect l="50000" t="50000" r="50000" b="50000"/>
            </a:path>
            <a:tileRect/>
          </a:gradFill>
          <a:ln w="9525" cap="flat">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90837" y="1596916"/>
            <a:ext cx="4099035" cy="3287110"/>
          </a:xfrm>
          <a:prstGeom prst="roundRect">
            <a:avLst>
              <a:gd name="adj" fmla="val 9713"/>
            </a:avLst>
          </a:prstGeom>
          <a:blipFill>
            <a:blip r:embed="rId2"/>
            <a:srcRect/>
            <a:tile tx="0" ty="0" sx="100000" sy="100000" algn="tl"/>
          </a:blip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549388" y="1363948"/>
            <a:ext cx="7287442" cy="4192194"/>
          </a:xfrm>
          <a:prstGeom prst="rect">
            <a:avLst/>
          </a:prstGeom>
          <a:noFill/>
          <a:ln>
            <a:noFill/>
          </a:ln>
        </p:spPr>
        <p:txBody>
          <a:bodyPr vert="horz" wrap="square" lIns="0" tIns="0" rIns="0" bIns="0" rtlCol="0" anchor="t"/>
          <a:lstStyle/>
          <a:p>
            <a:pPr algn="l"/>
            <a:r>
              <a:rPr kumimoji="1" lang="en-US" altLang="zh-CN" dirty="0">
                <a:ln w="12700">
                  <a:noFill/>
                </a:ln>
                <a:solidFill>
                  <a:schemeClr val="bg1"/>
                </a:solidFill>
                <a:latin typeface="AlibabaPuHuiTi_2_55_Regular"/>
                <a:ea typeface="AlibabaPuHuiTi_2_55_Regular"/>
                <a:cs typeface="AlibabaPuHuiTi_2_55_Regular"/>
              </a:rPr>
              <a:t>In this research, we conducted a comprehensive analysis of a loan dataset with the aim of predicting and understanding the likelihood of loan default. We used three different models: Decision Tree, K Nearest </a:t>
            </a:r>
            <a:r>
              <a:rPr kumimoji="1" lang="en-US" altLang="zh-CN" dirty="0" err="1">
                <a:ln w="12700">
                  <a:noFill/>
                </a:ln>
                <a:solidFill>
                  <a:schemeClr val="bg1"/>
                </a:solidFill>
                <a:latin typeface="AlibabaPuHuiTi_2_55_Regular"/>
                <a:ea typeface="AlibabaPuHuiTi_2_55_Regular"/>
                <a:cs typeface="AlibabaPuHuiTi_2_55_Regular"/>
              </a:rPr>
              <a:t>Neighbour</a:t>
            </a:r>
            <a:r>
              <a:rPr kumimoji="1" lang="en-US" altLang="zh-CN" dirty="0">
                <a:ln w="12700">
                  <a:noFill/>
                </a:ln>
                <a:solidFill>
                  <a:schemeClr val="bg1"/>
                </a:solidFill>
                <a:latin typeface="AlibabaPuHuiTi_2_55_Regular"/>
                <a:ea typeface="AlibabaPuHuiTi_2_55_Regular"/>
                <a:cs typeface="AlibabaPuHuiTi_2_55_Regular"/>
              </a:rPr>
              <a:t>, and Random Forest, to predict the risk of loan default. Regarding model building and evaluation, we observed that Random Forest excelled in key metrics such as accuracy, precision, recall, and F1 score. Through the comparison of ROC curves, the Random Forest model exhibited the highest AUC value, indicating its superior capability in predicting loan defaults. Additionally, we analyzed the importance of the model's features and identified which features are most critical for the prediction results.</a:t>
            </a:r>
          </a:p>
          <a:p>
            <a:pPr algn="l"/>
            <a:endParaRPr kumimoji="1" lang="en-US" altLang="zh-CN" dirty="0">
              <a:ln w="12700">
                <a:noFill/>
              </a:ln>
              <a:solidFill>
                <a:schemeClr val="bg1"/>
              </a:solidFill>
              <a:latin typeface="AlibabaPuHuiTi_2_55_Regular"/>
              <a:ea typeface="AlibabaPuHuiTi_2_55_Regular"/>
              <a:cs typeface="AlibabaPuHuiTi_2_55_Regular"/>
            </a:endParaRPr>
          </a:p>
          <a:p>
            <a:pPr algn="l"/>
            <a:r>
              <a:rPr kumimoji="1" lang="en-US" altLang="zh-CN" dirty="0">
                <a:ln w="12700">
                  <a:noFill/>
                </a:ln>
                <a:solidFill>
                  <a:schemeClr val="bg1"/>
                </a:solidFill>
                <a:latin typeface="AlibabaPuHuiTi_2_55_Regular"/>
                <a:ea typeface="AlibabaPuHuiTi_2_55_Regular"/>
                <a:cs typeface="AlibabaPuHuiTi_2_55_Regular"/>
              </a:rPr>
              <a:t>Overall, we believe there are still many parts in our model that need improvement. And we think that by adopting machine learning models, financial institutions can effectively assess the risk of loan applicants, thereby making more informed lending decisions</a:t>
            </a:r>
            <a:r>
              <a:rPr kumimoji="1" lang="en-US" altLang="zh-CN" sz="1600" dirty="0">
                <a:ln w="12700">
                  <a:noFill/>
                </a:ln>
                <a:solidFill>
                  <a:schemeClr val="bg1"/>
                </a:solidFill>
                <a:latin typeface="AlibabaPuHuiTi_2_55_Regular"/>
                <a:ea typeface="AlibabaPuHuiTi_2_55_Regular"/>
                <a:cs typeface="AlibabaPuHuiTi_2_55_Regular"/>
              </a:rPr>
              <a:t>.</a:t>
            </a:r>
            <a:endParaRPr kumimoji="1" lang="zh-CN" altLang="en-US" sz="1600" dirty="0"/>
          </a:p>
        </p:txBody>
      </p:sp>
      <p:sp>
        <p:nvSpPr>
          <p:cNvPr id="8" name="标题 1"/>
          <p:cNvSpPr txBox="1"/>
          <p:nvPr/>
        </p:nvSpPr>
        <p:spPr>
          <a:xfrm>
            <a:off x="781050" y="406540"/>
            <a:ext cx="10671175" cy="468000"/>
          </a:xfrm>
          <a:prstGeom prst="rect">
            <a:avLst/>
          </a:prstGeom>
          <a:noFill/>
          <a:ln>
            <a:noFill/>
          </a:ln>
        </p:spPr>
        <p:txBody>
          <a:bodyPr vert="horz" wrap="square" lIns="0" tIns="0" rIns="0" bIns="0" rtlCol="0" anchor="ctr"/>
          <a:lstStyle/>
          <a:p>
            <a:pPr algn="l"/>
            <a:r>
              <a:rPr kumimoji="1" lang="en-US" altLang="zh-CN" sz="2400" b="1" dirty="0"/>
              <a:t>Research Summary</a:t>
            </a:r>
            <a:endParaRPr kumimoji="1" lang="zh-CN" altLang="en-US" sz="2400" b="1" dirty="0"/>
          </a:p>
        </p:txBody>
      </p:sp>
      <p:sp>
        <p:nvSpPr>
          <p:cNvPr id="9" name="标题 1"/>
          <p:cNvSpPr txBox="1"/>
          <p:nvPr/>
        </p:nvSpPr>
        <p:spPr>
          <a:xfrm rot="1800000">
            <a:off x="46355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1800000">
            <a:off x="190500" y="139700"/>
            <a:ext cx="190500" cy="5715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51611" y="1084688"/>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3" name="标题 1"/>
          <p:cNvSpPr txBox="1"/>
          <p:nvPr/>
        </p:nvSpPr>
        <p:spPr>
          <a:xfrm>
            <a:off x="7332001" y="626356"/>
            <a:ext cx="4860000" cy="486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558674" y="4216745"/>
            <a:ext cx="2520000" cy="761584"/>
          </a:xfrm>
          <a:prstGeom prst="roundRect">
            <a:avLst>
              <a:gd name="adj" fmla="val 50000"/>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918921" y="4431967"/>
            <a:ext cx="1620000" cy="288000"/>
          </a:xfrm>
          <a:prstGeom prst="rect">
            <a:avLst/>
          </a:prstGeom>
          <a:noFill/>
          <a:ln>
            <a:noFill/>
          </a:ln>
        </p:spPr>
        <p:txBody>
          <a:bodyPr vert="horz" wrap="square" lIns="0" tIns="0" rIns="0" bIns="0" rtlCol="0" anchor="ctr"/>
          <a:lstStyle/>
          <a:p>
            <a:pPr algn="ctr"/>
            <a:r>
              <a:rPr kumimoji="1" lang="en-US" altLang="zh-CN" dirty="0" err="1">
                <a:solidFill>
                  <a:schemeClr val="bg1"/>
                </a:solidFill>
              </a:rPr>
              <a:t>Hanwen</a:t>
            </a:r>
            <a:r>
              <a:rPr kumimoji="1" lang="en-US" altLang="zh-CN" dirty="0">
                <a:solidFill>
                  <a:schemeClr val="bg1"/>
                </a:solidFill>
              </a:rPr>
              <a:t> Miao</a:t>
            </a:r>
          </a:p>
          <a:p>
            <a:pPr algn="ctr"/>
            <a:r>
              <a:rPr kumimoji="1" lang="en-US" altLang="zh-CN" dirty="0">
                <a:solidFill>
                  <a:schemeClr val="bg1"/>
                </a:solidFill>
              </a:rPr>
              <a:t>Yue Zhou</a:t>
            </a:r>
            <a:endParaRPr kumimoji="1" lang="zh-CN" altLang="en-US" dirty="0">
              <a:solidFill>
                <a:schemeClr val="bg1"/>
              </a:solidFill>
            </a:endParaRPr>
          </a:p>
        </p:txBody>
      </p:sp>
      <p:sp>
        <p:nvSpPr>
          <p:cNvPr id="6" name="标题 1"/>
          <p:cNvSpPr txBox="1"/>
          <p:nvPr/>
        </p:nvSpPr>
        <p:spPr>
          <a:xfrm>
            <a:off x="778125" y="1466905"/>
            <a:ext cx="8334512" cy="2592567"/>
          </a:xfrm>
          <a:prstGeom prst="rect">
            <a:avLst/>
          </a:prstGeom>
          <a:noFill/>
          <a:ln cap="sq">
            <a:noFill/>
          </a:ln>
        </p:spPr>
        <p:txBody>
          <a:bodyPr vert="horz" wrap="square" lIns="0" tIns="0" rIns="0" bIns="0" rtlCol="0" anchor="t"/>
          <a:lstStyle/>
          <a:p>
            <a:pPr algn="l"/>
            <a:r>
              <a:rPr kumimoji="1" lang="en-US" altLang="zh-CN" sz="3600" dirty="0"/>
              <a:t>Thank you for watching</a:t>
            </a:r>
            <a:endParaRPr kumimoji="1" lang="zh-CN" altLang="en-US" sz="3600" dirty="0"/>
          </a:p>
        </p:txBody>
      </p:sp>
      <p:sp>
        <p:nvSpPr>
          <p:cNvPr id="7" name="标题 1"/>
          <p:cNvSpPr txBox="1"/>
          <p:nvPr/>
        </p:nvSpPr>
        <p:spPr>
          <a:xfrm>
            <a:off x="-24000" y="6066000"/>
            <a:ext cx="12240000" cy="792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405350" y="542401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flipV="1">
            <a:off x="10287481" y="0"/>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96720" y="1121059"/>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7071572" y="308750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flipH="1">
            <a:off x="7152000" y="389394"/>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grpSp>
        <p:nvGrpSpPr>
          <p:cNvPr id="3" name="组合 2"/>
          <p:cNvGrpSpPr/>
          <p:nvPr/>
        </p:nvGrpSpPr>
        <p:grpSpPr>
          <a:xfrm>
            <a:off x="2106021" y="1537375"/>
            <a:ext cx="1449739" cy="861572"/>
            <a:chOff x="2106021" y="1537375"/>
            <a:chExt cx="1449739" cy="861572"/>
          </a:xfrm>
        </p:grpSpPr>
        <p:sp>
          <p:nvSpPr>
            <p:cNvPr id="4" name="标题 1"/>
            <p:cNvSpPr txBox="1"/>
            <p:nvPr/>
          </p:nvSpPr>
          <p:spPr>
            <a:xfrm>
              <a:off x="2213030" y="1561046"/>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106021" y="1537375"/>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grpSp>
      <p:sp>
        <p:nvSpPr>
          <p:cNvPr id="6" name="标题 1"/>
          <p:cNvSpPr txBox="1"/>
          <p:nvPr/>
        </p:nvSpPr>
        <p:spPr>
          <a:xfrm flipH="1">
            <a:off x="-200299" y="4151128"/>
            <a:ext cx="2520000" cy="252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478269" y="2012065"/>
            <a:ext cx="6333403" cy="1846727"/>
          </a:xfrm>
          <a:prstGeom prst="rect">
            <a:avLst/>
          </a:prstGeom>
          <a:noFill/>
          <a:ln>
            <a:noFill/>
          </a:ln>
        </p:spPr>
        <p:txBody>
          <a:bodyPr vert="horz" wrap="square" lIns="0" tIns="0" rIns="0" bIns="0" rtlCol="0" anchor="t"/>
          <a:lstStyle/>
          <a:p>
            <a:pPr algn="l"/>
            <a:r>
              <a:rPr kumimoji="1" lang="en-US" altLang="zh-CN" sz="4000" dirty="0">
                <a:ln w="12700">
                  <a:noFill/>
                </a:ln>
                <a:solidFill>
                  <a:schemeClr val="tx1">
                    <a:lumMod val="85000"/>
                    <a:lumOff val="15000"/>
                  </a:schemeClr>
                </a:solidFill>
                <a:latin typeface="OPPOSans R"/>
                <a:ea typeface="OPPOSans R"/>
                <a:cs typeface="OPPOSans R"/>
              </a:rPr>
              <a:t>Steps</a:t>
            </a:r>
            <a:endParaRPr kumimoji="1" lang="zh-CN" altLang="en-US" dirty="0"/>
          </a:p>
        </p:txBody>
      </p:sp>
      <p:sp>
        <p:nvSpPr>
          <p:cNvPr id="11" name="标题 1"/>
          <p:cNvSpPr txBox="1"/>
          <p:nvPr/>
        </p:nvSpPr>
        <p:spPr>
          <a:xfrm>
            <a:off x="2635668" y="1928869"/>
            <a:ext cx="1384300" cy="673100"/>
          </a:xfrm>
          <a:prstGeom prst="rect">
            <a:avLst/>
          </a:prstGeom>
          <a:noFill/>
          <a:ln w="12700" cap="sq">
            <a:noFill/>
            <a:miter/>
          </a:ln>
        </p:spPr>
        <p:txBody>
          <a:bodyPr vert="horz" wrap="square" lIns="0" tIns="0" rIns="0" bIns="0" rtlCol="0" anchor="ctr">
            <a:spAutoFit/>
          </a:bodyPr>
          <a:lstStyle/>
          <a:p>
            <a:pPr algn="l"/>
            <a:r>
              <a:rPr kumimoji="1" lang="en-US" altLang="zh-CN" sz="4800">
                <a:ln w="12700">
                  <a:noFill/>
                </a:ln>
                <a:solidFill>
                  <a:schemeClr val="tx1">
                    <a:lumMod val="85000"/>
                    <a:lumOff val="15000"/>
                  </a:schemeClr>
                </a:solidFill>
                <a:latin typeface="OPPOSans R"/>
                <a:ea typeface="OPPOSans R"/>
                <a:cs typeface="OPPOSans R"/>
              </a:rPr>
              <a:t>02</a:t>
            </a:r>
            <a:endParaRPr kumimoji="1" lang="zh-CN" altLang="en-US"/>
          </a:p>
        </p:txBody>
      </p:sp>
      <p:cxnSp>
        <p:nvCxnSpPr>
          <p:cNvPr id="12" name="标题 1"/>
          <p:cNvCxnSpPr/>
          <p:nvPr/>
        </p:nvCxnSpPr>
        <p:spPr>
          <a:xfrm>
            <a:off x="2830890" y="5291261"/>
            <a:ext cx="6333402"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5" name="文本框 14">
            <a:extLst>
              <a:ext uri="{FF2B5EF4-FFF2-40B4-BE49-F238E27FC236}">
                <a16:creationId xmlns:a16="http://schemas.microsoft.com/office/drawing/2014/main" id="{842E4ECA-1214-2E9F-5464-2EDF5298139D}"/>
              </a:ext>
            </a:extLst>
          </p:cNvPr>
          <p:cNvSpPr txBox="1"/>
          <p:nvPr/>
        </p:nvSpPr>
        <p:spPr>
          <a:xfrm>
            <a:off x="2635668" y="2774097"/>
            <a:ext cx="7878641" cy="1938992"/>
          </a:xfrm>
          <a:prstGeom prst="rect">
            <a:avLst/>
          </a:prstGeom>
          <a:noFill/>
        </p:spPr>
        <p:txBody>
          <a:bodyPr wrap="square">
            <a:spAutoFit/>
          </a:bodyPr>
          <a:lstStyle/>
          <a:p>
            <a:r>
              <a:rPr lang="en-US" altLang="zh-CN" sz="2000" b="1" dirty="0"/>
              <a:t>1.Preprocess the provided loan dataset</a:t>
            </a:r>
          </a:p>
          <a:p>
            <a:r>
              <a:rPr lang="en-US" altLang="zh-CN" sz="2000" b="1" dirty="0"/>
              <a:t>2.Descriptive statistical analysis, exploratory data analysis (EDA), visualization</a:t>
            </a:r>
          </a:p>
          <a:p>
            <a:r>
              <a:rPr lang="en-US" altLang="zh-CN" sz="2000" b="1" dirty="0"/>
              <a:t>3.Apply three different machine learning models (decision tree, K-nearest neighbors, random forest) for predicting loan default. </a:t>
            </a:r>
          </a:p>
          <a:p>
            <a:r>
              <a:rPr lang="en-US" altLang="zh-CN" sz="2000" b="1" dirty="0"/>
              <a:t>4.Assess the performance of these models</a:t>
            </a:r>
            <a:endParaRPr lang="zh-CN" altLang="en-US"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标题 1"/>
          <p:cNvSpPr txBox="1"/>
          <p:nvPr/>
        </p:nvSpPr>
        <p:spPr>
          <a:xfrm>
            <a:off x="443868" y="1562622"/>
            <a:ext cx="4613701" cy="3924108"/>
          </a:xfrm>
          <a:prstGeom prst="roundRect">
            <a:avLst>
              <a:gd name="adj" fmla="val 7118"/>
            </a:avLst>
          </a:prstGeom>
          <a:solidFill>
            <a:schemeClr val="bg1"/>
          </a:solidFill>
          <a:ln w="19050" cap="sq">
            <a:solidFill>
              <a:schemeClr val="accent1"/>
            </a:solidFill>
            <a:miter/>
          </a:ln>
          <a:effectLst>
            <a:outerShdw blurRad="190500" dist="38100" dir="8100000" algn="tr" rotWithShape="0">
              <a:schemeClr val="accent1">
                <a:alpha val="20000"/>
              </a:schemeClr>
            </a:outerShdw>
          </a:effectLst>
        </p:spPr>
        <p:txBody>
          <a:bodyPr vert="horz" wrap="square" lIns="0" tIns="0" rIns="0" bIns="0" rtlCol="0" anchor="ctr"/>
          <a:lstStyle/>
          <a:p>
            <a:pPr algn="ctr"/>
            <a:endParaRPr kumimoji="1" lang="zh-CN" altLang="en-US"/>
          </a:p>
        </p:txBody>
      </p:sp>
      <p:sp>
        <p:nvSpPr>
          <p:cNvPr id="13" name="标题 1"/>
          <p:cNvSpPr txBox="1"/>
          <p:nvPr/>
        </p:nvSpPr>
        <p:spPr>
          <a:xfrm>
            <a:off x="763842" y="3086171"/>
            <a:ext cx="4078238" cy="1885501"/>
          </a:xfrm>
          <a:prstGeom prst="rect">
            <a:avLst/>
          </a:prstGeom>
          <a:noFill/>
          <a:ln>
            <a:noFill/>
          </a:ln>
        </p:spPr>
        <p:txBody>
          <a:bodyPr vert="horz" wrap="square" lIns="0" tIns="0" rIns="0" bIns="0" rtlCol="0" anchor="t"/>
          <a:lstStyle/>
          <a:p>
            <a:r>
              <a:rPr kumimoji="1" lang="en-US" altLang="zh-CN" sz="1600" b="1" dirty="0">
                <a:ln w="12700">
                  <a:noFill/>
                </a:ln>
                <a:solidFill>
                  <a:schemeClr val="tx1">
                    <a:lumMod val="85000"/>
                    <a:lumOff val="15000"/>
                  </a:schemeClr>
                </a:solidFill>
                <a:latin typeface="AlibabaPuHuiTi_2_55_Regular"/>
                <a:ea typeface="AlibabaPuHuiTi_2_55_Regular"/>
                <a:cs typeface="AlibabaPuHuiTi_2_55_Regular"/>
              </a:rPr>
              <a:t>1.Preprocess the provided loan dataset</a:t>
            </a:r>
          </a:p>
          <a:p>
            <a:pPr algn="ctr"/>
            <a:endParaRPr kumimoji="1" lang="en-US" altLang="zh-CN" sz="1600" b="1" dirty="0">
              <a:ln w="12700">
                <a:noFill/>
              </a:ln>
              <a:solidFill>
                <a:schemeClr val="tx1">
                  <a:lumMod val="85000"/>
                  <a:lumOff val="15000"/>
                </a:schemeClr>
              </a:solidFill>
              <a:latin typeface="AlibabaPuHuiTi_2_55_Regular"/>
              <a:ea typeface="AlibabaPuHuiTi_2_55_Regular"/>
              <a:cs typeface="AlibabaPuHuiTi_2_55_Regular"/>
            </a:endParaRPr>
          </a:p>
          <a:p>
            <a:r>
              <a:rPr kumimoji="1" lang="en-US" altLang="zh-CN" sz="1600" b="1" dirty="0">
                <a:ln w="12700">
                  <a:noFill/>
                </a:ln>
                <a:solidFill>
                  <a:schemeClr val="tx1">
                    <a:lumMod val="85000"/>
                    <a:lumOff val="15000"/>
                  </a:schemeClr>
                </a:solidFill>
                <a:latin typeface="AlibabaPuHuiTi_2_55_Regular"/>
                <a:ea typeface="AlibabaPuHuiTi_2_55_Regular"/>
                <a:cs typeface="AlibabaPuHuiTi_2_55_Regular"/>
              </a:rPr>
              <a:t> handling missing values, outliers</a:t>
            </a:r>
            <a:endParaRPr kumimoji="1" lang="zh-CN" altLang="en-US" sz="1600" b="1" dirty="0"/>
          </a:p>
        </p:txBody>
      </p:sp>
      <p:cxnSp>
        <p:nvCxnSpPr>
          <p:cNvPr id="15" name="标题 1"/>
          <p:cNvCxnSpPr/>
          <p:nvPr/>
        </p:nvCxnSpPr>
        <p:spPr>
          <a:xfrm>
            <a:off x="2416532" y="3086171"/>
            <a:ext cx="430350" cy="0"/>
          </a:xfrm>
          <a:prstGeom prst="line">
            <a:avLst/>
          </a:prstGeom>
          <a:noFill/>
          <a:ln w="50800" cap="sq">
            <a:solidFill>
              <a:schemeClr val="accent1"/>
            </a:solidFill>
            <a:miter/>
          </a:ln>
        </p:spPr>
      </p:cxnSp>
      <p:sp>
        <p:nvSpPr>
          <p:cNvPr id="16" name="标题 1"/>
          <p:cNvSpPr txBox="1"/>
          <p:nvPr/>
        </p:nvSpPr>
        <p:spPr>
          <a:xfrm>
            <a:off x="2184704" y="1992834"/>
            <a:ext cx="969096" cy="969096"/>
          </a:xfrm>
          <a:prstGeom prst="ellipse">
            <a:avLst/>
          </a:prstGeom>
          <a:solidFill>
            <a:schemeClr val="accent1">
              <a:alpha val="10000"/>
            </a:schemeClr>
          </a:solidFill>
          <a:ln w="254000" cap="sq">
            <a:noFill/>
            <a:miter/>
          </a:ln>
          <a:effectLst/>
        </p:spPr>
        <p:txBody>
          <a:bodyPr vert="horz" wrap="square" lIns="0" tIns="0" rIns="0" bIns="0" rtlCol="0" anchor="ctr"/>
          <a:lstStyle/>
          <a:p>
            <a:pPr algn="ctr"/>
            <a:endParaRPr kumimoji="1" lang="zh-CN" altLang="en-US"/>
          </a:p>
        </p:txBody>
      </p:sp>
      <p:sp>
        <p:nvSpPr>
          <p:cNvPr id="17" name="标题 1"/>
          <p:cNvSpPr txBox="1"/>
          <p:nvPr/>
        </p:nvSpPr>
        <p:spPr>
          <a:xfrm>
            <a:off x="2236772" y="2084337"/>
            <a:ext cx="789870" cy="789868"/>
          </a:xfrm>
          <a:prstGeom prst="ellipse">
            <a:avLst/>
          </a:prstGeom>
          <a:gradFill>
            <a:gsLst>
              <a:gs pos="1000">
                <a:schemeClr val="accent1"/>
              </a:gs>
              <a:gs pos="100000">
                <a:schemeClr val="accent1">
                  <a:lumMod val="80000"/>
                  <a:lumOff val="20000"/>
                </a:schemeClr>
              </a:gs>
            </a:gsLst>
            <a:lin ang="2700000" scaled="0"/>
          </a:gradFill>
          <a:ln w="12700" cap="sq">
            <a:noFill/>
            <a:miter/>
          </a:ln>
          <a:effectLst>
            <a:outerShdw blurRad="254000" dist="127000" dir="5400000" sx="90000" sy="90000" algn="t" rotWithShape="0">
              <a:schemeClr val="accent1">
                <a:lumMod val="75000"/>
                <a:alpha val="25000"/>
              </a:schemeClr>
            </a:outerShdw>
          </a:effectLst>
        </p:spPr>
        <p:txBody>
          <a:bodyPr vert="horz" wrap="square" lIns="0" tIns="0" rIns="0" bIns="0" rtlCol="0" anchor="ctr"/>
          <a:lstStyle/>
          <a:p>
            <a:pPr algn="ctr"/>
            <a:endParaRPr kumimoji="1" lang="zh-CN" altLang="en-US"/>
          </a:p>
        </p:txBody>
      </p:sp>
      <p:sp>
        <p:nvSpPr>
          <p:cNvPr id="18" name="标题 1"/>
          <p:cNvSpPr txBox="1"/>
          <p:nvPr/>
        </p:nvSpPr>
        <p:spPr>
          <a:xfrm>
            <a:off x="2460453" y="2264177"/>
            <a:ext cx="342508" cy="37102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9525"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5060136" y="2264000"/>
            <a:ext cx="202696" cy="276777"/>
          </a:xfrm>
          <a:custGeom>
            <a:avLst/>
            <a:gdLst>
              <a:gd name="T0" fmla="*/ 82 w 82"/>
              <a:gd name="T1" fmla="*/ 56 h 112"/>
              <a:gd name="T2" fmla="*/ 0 w 82"/>
              <a:gd name="T3" fmla="*/ 112 h 112"/>
              <a:gd name="T4" fmla="*/ 0 w 82"/>
              <a:gd name="T5" fmla="*/ 0 h 112"/>
              <a:gd name="T6" fmla="*/ 82 w 82"/>
              <a:gd name="T7" fmla="*/ 56 h 112"/>
            </a:gdLst>
            <a:ahLst/>
            <a:cxnLst/>
            <a:rect l="0" t="0" r="r" b="b"/>
            <a:pathLst>
              <a:path w="82" h="112">
                <a:moveTo>
                  <a:pt x="82" y="56"/>
                </a:moveTo>
                <a:cubicBezTo>
                  <a:pt x="69" y="89"/>
                  <a:pt x="37" y="112"/>
                  <a:pt x="0" y="112"/>
                </a:cubicBezTo>
                <a:cubicBezTo>
                  <a:pt x="0" y="0"/>
                  <a:pt x="0" y="0"/>
                  <a:pt x="0" y="0"/>
                </a:cubicBezTo>
                <a:cubicBezTo>
                  <a:pt x="37" y="0"/>
                  <a:pt x="69" y="23"/>
                  <a:pt x="82" y="56"/>
                </a:cubicBezTo>
                <a:close/>
              </a:path>
            </a:pathLst>
          </a:custGeom>
          <a:solidFill>
            <a:schemeClr val="accent1">
              <a:lumMod val="75000"/>
            </a:schemeClr>
          </a:solidFill>
          <a:ln cap="sq">
            <a:noFill/>
          </a:ln>
        </p:spPr>
        <p:txBody>
          <a:bodyPr vert="horz" wrap="square" lIns="91440" tIns="45720" rIns="91440" bIns="45720" rtlCol="0" anchor="t"/>
          <a:lstStyle/>
          <a:p>
            <a:pPr algn="l"/>
            <a:endParaRPr kumimoji="1" lang="zh-CN" altLang="en-US"/>
          </a:p>
        </p:txBody>
      </p:sp>
      <p:sp>
        <p:nvSpPr>
          <p:cNvPr id="20" name="标题 1"/>
          <p:cNvSpPr txBox="1"/>
          <p:nvPr/>
        </p:nvSpPr>
        <p:spPr>
          <a:xfrm>
            <a:off x="3853231" y="1761242"/>
            <a:ext cx="1201771" cy="786090"/>
          </a:xfrm>
          <a:custGeom>
            <a:avLst/>
            <a:gdLst>
              <a:gd name="T0" fmla="*/ 487 w 487"/>
              <a:gd name="T1" fmla="*/ 89 h 318"/>
              <a:gd name="T2" fmla="*/ 487 w 487"/>
              <a:gd name="T3" fmla="*/ 257 h 318"/>
              <a:gd name="T4" fmla="*/ 480 w 487"/>
              <a:gd name="T5" fmla="*/ 290 h 318"/>
              <a:gd name="T6" fmla="*/ 462 w 487"/>
              <a:gd name="T7" fmla="*/ 318 h 318"/>
              <a:gd name="T8" fmla="*/ 462 w 487"/>
              <a:gd name="T9" fmla="*/ 262 h 318"/>
              <a:gd name="T10" fmla="*/ 398 w 487"/>
              <a:gd name="T11" fmla="*/ 234 h 318"/>
              <a:gd name="T12" fmla="*/ 118 w 487"/>
              <a:gd name="T13" fmla="*/ 234 h 318"/>
              <a:gd name="T14" fmla="*/ 117 w 487"/>
              <a:gd name="T15" fmla="*/ 234 h 318"/>
              <a:gd name="T16" fmla="*/ 0 w 487"/>
              <a:gd name="T17" fmla="*/ 117 h 318"/>
              <a:gd name="T18" fmla="*/ 117 w 487"/>
              <a:gd name="T19" fmla="*/ 0 h 318"/>
              <a:gd name="T20" fmla="*/ 117 w 487"/>
              <a:gd name="T21" fmla="*/ 0 h 318"/>
              <a:gd name="T22" fmla="*/ 398 w 487"/>
              <a:gd name="T23" fmla="*/ 0 h 318"/>
              <a:gd name="T24" fmla="*/ 487 w 487"/>
              <a:gd name="T25" fmla="*/ 89 h 318"/>
            </a:gdLst>
            <a:ahLst/>
            <a:cxnLst/>
            <a:rect l="0" t="0" r="r" b="b"/>
            <a:pathLst>
              <a:path w="487" h="318">
                <a:moveTo>
                  <a:pt x="487" y="89"/>
                </a:moveTo>
                <a:cubicBezTo>
                  <a:pt x="487" y="257"/>
                  <a:pt x="487" y="257"/>
                  <a:pt x="487" y="257"/>
                </a:cubicBezTo>
                <a:cubicBezTo>
                  <a:pt x="487" y="269"/>
                  <a:pt x="484" y="280"/>
                  <a:pt x="480" y="290"/>
                </a:cubicBezTo>
                <a:cubicBezTo>
                  <a:pt x="476" y="301"/>
                  <a:pt x="470" y="310"/>
                  <a:pt x="462" y="318"/>
                </a:cubicBezTo>
                <a:cubicBezTo>
                  <a:pt x="477" y="303"/>
                  <a:pt x="477" y="278"/>
                  <a:pt x="462" y="262"/>
                </a:cubicBezTo>
                <a:cubicBezTo>
                  <a:pt x="446" y="245"/>
                  <a:pt x="423" y="234"/>
                  <a:pt x="398" y="234"/>
                </a:cubicBezTo>
                <a:cubicBezTo>
                  <a:pt x="118" y="234"/>
                  <a:pt x="118" y="234"/>
                  <a:pt x="118" y="234"/>
                </a:cubicBezTo>
                <a:cubicBezTo>
                  <a:pt x="117" y="234"/>
                  <a:pt x="117" y="234"/>
                  <a:pt x="117" y="234"/>
                </a:cubicBezTo>
                <a:cubicBezTo>
                  <a:pt x="53" y="234"/>
                  <a:pt x="0" y="182"/>
                  <a:pt x="0" y="117"/>
                </a:cubicBezTo>
                <a:cubicBezTo>
                  <a:pt x="0" y="52"/>
                  <a:pt x="53" y="0"/>
                  <a:pt x="117" y="0"/>
                </a:cubicBezTo>
                <a:cubicBezTo>
                  <a:pt x="117" y="0"/>
                  <a:pt x="117" y="0"/>
                  <a:pt x="117" y="0"/>
                </a:cubicBezTo>
                <a:cubicBezTo>
                  <a:pt x="398" y="0"/>
                  <a:pt x="398" y="0"/>
                  <a:pt x="398" y="0"/>
                </a:cubicBezTo>
                <a:cubicBezTo>
                  <a:pt x="447" y="0"/>
                  <a:pt x="487" y="39"/>
                  <a:pt x="487" y="89"/>
                </a:cubicBezTo>
                <a:close/>
              </a:path>
            </a:pathLst>
          </a:custGeom>
          <a:solidFill>
            <a:schemeClr val="accent1"/>
          </a:solidFill>
          <a:ln cap="sq">
            <a:noFill/>
          </a:ln>
          <a:effectLst>
            <a:outerShdw blurRad="190500" dist="152400" dir="8520000" sx="94000" sy="94000" algn="ctr" rotWithShape="0">
              <a:schemeClr val="accent1">
                <a:alpha val="20000"/>
              </a:schemeClr>
            </a:outerShdw>
          </a:effectLst>
        </p:spPr>
        <p:txBody>
          <a:bodyPr vert="horz" wrap="square" lIns="91440" tIns="45720" rIns="91440" bIns="45720" rtlCol="0" anchor="t"/>
          <a:lstStyle/>
          <a:p>
            <a:pPr algn="l"/>
            <a:endParaRPr kumimoji="1" lang="zh-CN" altLang="en-US"/>
          </a:p>
        </p:txBody>
      </p:sp>
      <p:sp>
        <p:nvSpPr>
          <p:cNvPr id="21" name="标题 1"/>
          <p:cNvSpPr txBox="1"/>
          <p:nvPr/>
        </p:nvSpPr>
        <p:spPr>
          <a:xfrm>
            <a:off x="4219166" y="1894211"/>
            <a:ext cx="469900" cy="369332"/>
          </a:xfrm>
          <a:prstGeom prst="rect">
            <a:avLst/>
          </a:prstGeom>
          <a:noFill/>
          <a:ln>
            <a:noFill/>
          </a:ln>
        </p:spPr>
        <p:txBody>
          <a:bodyPr vert="horz" wrap="square" lIns="0" tIns="0" rIns="0" bIns="0" rtlCol="0" anchor="t">
            <a:spAutoFit/>
          </a:bodyPr>
          <a:lstStyle/>
          <a:p>
            <a:pPr algn="ctr"/>
            <a:r>
              <a:rPr kumimoji="1" lang="en-US" altLang="zh-CN" sz="2400" dirty="0">
                <a:ln w="12700">
                  <a:noFill/>
                </a:ln>
                <a:solidFill>
                  <a:schemeClr val="bg1"/>
                </a:solidFill>
                <a:latin typeface="OPPOSans B"/>
                <a:ea typeface="OPPOSans B"/>
                <a:cs typeface="OPPOSans B"/>
              </a:rPr>
              <a:t>01</a:t>
            </a:r>
            <a:endParaRPr kumimoji="1" lang="zh-CN" altLang="en-US" dirty="0"/>
          </a:p>
        </p:txBody>
      </p:sp>
      <p:sp>
        <p:nvSpPr>
          <p:cNvPr id="22" name="标题 1"/>
          <p:cNvSpPr txBox="1"/>
          <p:nvPr/>
        </p:nvSpPr>
        <p:spPr>
          <a:xfrm>
            <a:off x="711599" y="383256"/>
            <a:ext cx="10671175" cy="468000"/>
          </a:xfrm>
          <a:prstGeom prst="rect">
            <a:avLst/>
          </a:prstGeom>
          <a:noFill/>
          <a:ln>
            <a:noFill/>
          </a:ln>
        </p:spPr>
        <p:txBody>
          <a:bodyPr vert="horz" wrap="square" lIns="0" tIns="0" rIns="0" bIns="0" rtlCol="0" anchor="ctr"/>
          <a:lstStyle/>
          <a:p>
            <a:pPr algn="l"/>
            <a:r>
              <a:rPr kumimoji="1" lang="en-US" altLang="zh-CN" sz="3600" b="1" dirty="0"/>
              <a:t>Process the data</a:t>
            </a:r>
            <a:endParaRPr kumimoji="1" lang="zh-CN" altLang="en-US" sz="3600" b="1" dirty="0"/>
          </a:p>
        </p:txBody>
      </p:sp>
      <p:cxnSp>
        <p:nvCxnSpPr>
          <p:cNvPr id="23"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4" name="组合 23"/>
          <p:cNvGrpSpPr/>
          <p:nvPr/>
        </p:nvGrpSpPr>
        <p:grpSpPr>
          <a:xfrm>
            <a:off x="203200" y="561165"/>
            <a:ext cx="381000" cy="158750"/>
            <a:chOff x="203200" y="561165"/>
            <a:chExt cx="381000" cy="158750"/>
          </a:xfrm>
        </p:grpSpPr>
        <p:sp>
          <p:nvSpPr>
            <p:cNvPr id="25"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sp>
        <p:nvSpPr>
          <p:cNvPr id="3" name="文本框 2">
            <a:extLst>
              <a:ext uri="{FF2B5EF4-FFF2-40B4-BE49-F238E27FC236}">
                <a16:creationId xmlns:a16="http://schemas.microsoft.com/office/drawing/2014/main" id="{F6001CFF-3ACA-9025-80CE-A815330CFA4B}"/>
              </a:ext>
            </a:extLst>
          </p:cNvPr>
          <p:cNvSpPr txBox="1"/>
          <p:nvPr/>
        </p:nvSpPr>
        <p:spPr>
          <a:xfrm>
            <a:off x="5386001" y="1755711"/>
            <a:ext cx="6639392" cy="646331"/>
          </a:xfrm>
          <a:prstGeom prst="rect">
            <a:avLst/>
          </a:prstGeom>
          <a:noFill/>
        </p:spPr>
        <p:txBody>
          <a:bodyPr wrap="square">
            <a:spAutoFit/>
          </a:bodyPr>
          <a:lstStyle/>
          <a:p>
            <a:r>
              <a:rPr lang="en-US" altLang="zh-CN" sz="1200" dirty="0"/>
              <a:t>Due to the csv file not supporting UTF-8 decoding, we attempted to use </a:t>
            </a:r>
            <a:r>
              <a:rPr lang="en-US" altLang="zh-CN" sz="1200" dirty="0" err="1"/>
              <a:t>Latinl</a:t>
            </a:r>
            <a:r>
              <a:rPr lang="en-US" altLang="zh-CN" sz="1200" dirty="0"/>
              <a:t> encoding to read the file. Firstly, we adjusted the data by handling some missing values because some modules, such as </a:t>
            </a:r>
            <a:r>
              <a:rPr lang="en-US" altLang="zh-CN" sz="1200" dirty="0" err="1"/>
              <a:t>sklearn.tree</a:t>
            </a:r>
            <a:r>
              <a:rPr lang="en-US" altLang="zh-CN" sz="1200" dirty="0"/>
              <a:t>, do not support missing values.</a:t>
            </a:r>
            <a:endParaRPr lang="zh-CN" altLang="en-US" sz="1200" dirty="0"/>
          </a:p>
        </p:txBody>
      </p:sp>
      <p:pic>
        <p:nvPicPr>
          <p:cNvPr id="6" name="图片 5">
            <a:extLst>
              <a:ext uri="{FF2B5EF4-FFF2-40B4-BE49-F238E27FC236}">
                <a16:creationId xmlns:a16="http://schemas.microsoft.com/office/drawing/2014/main" id="{F5E49929-8BFA-4DF8-ABB9-E10205BA4C3A}"/>
              </a:ext>
            </a:extLst>
          </p:cNvPr>
          <p:cNvPicPr>
            <a:picLocks noChangeAspect="1"/>
          </p:cNvPicPr>
          <p:nvPr/>
        </p:nvPicPr>
        <p:blipFill>
          <a:blip r:embed="rId2"/>
          <a:stretch>
            <a:fillRect/>
          </a:stretch>
        </p:blipFill>
        <p:spPr>
          <a:xfrm>
            <a:off x="5222938" y="2685080"/>
            <a:ext cx="6865739" cy="35529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标题 1"/>
          <p:cNvSpPr txBox="1"/>
          <p:nvPr/>
        </p:nvSpPr>
        <p:spPr>
          <a:xfrm>
            <a:off x="2132307" y="4776865"/>
            <a:ext cx="8689385" cy="1512840"/>
          </a:xfrm>
          <a:prstGeom prst="round2DiagRect">
            <a:avLst/>
          </a:prstGeom>
          <a:solidFill>
            <a:schemeClr val="bg1"/>
          </a:solidFill>
          <a:ln w="19050" cap="sq">
            <a:solidFill>
              <a:schemeClr val="accent2"/>
            </a:solidFill>
            <a:miter/>
          </a:ln>
        </p:spPr>
        <p:txBody>
          <a:bodyPr vert="horz" wrap="square" lIns="91440" tIns="45720" rIns="91440" bIns="45720" rtlCol="0" anchor="ctr"/>
          <a:lstStyle/>
          <a:p>
            <a:pPr algn="ctr"/>
            <a:r>
              <a:rPr kumimoji="1" lang="en-US" altLang="zh-CN" sz="1800">
                <a:ln w="12700">
                  <a:noFill/>
                </a:ln>
                <a:solidFill>
                  <a:srgbClr val="FFFFFF">
                    <a:alpha val="100000"/>
                  </a:srgbClr>
                </a:solidFill>
                <a:latin typeface="Alibaba PuHuiTi"/>
                <a:ea typeface="Alibaba PuHuiTi"/>
                <a:cs typeface="Alibaba PuHuiTi"/>
              </a:rPr>
              <a:t>2</a:t>
            </a:r>
            <a:endParaRPr kumimoji="1" lang="zh-CN" altLang="en-US"/>
          </a:p>
        </p:txBody>
      </p:sp>
      <p:sp>
        <p:nvSpPr>
          <p:cNvPr id="6" name="标题 1"/>
          <p:cNvSpPr txBox="1"/>
          <p:nvPr/>
        </p:nvSpPr>
        <p:spPr>
          <a:xfrm>
            <a:off x="2337230" y="4927430"/>
            <a:ext cx="8302356" cy="819447"/>
          </a:xfrm>
          <a:prstGeom prst="rect">
            <a:avLst/>
          </a:prstGeom>
          <a:noFill/>
          <a:ln>
            <a:noFill/>
          </a:ln>
        </p:spPr>
        <p:txBody>
          <a:bodyPr vert="horz" wrap="square" lIns="0" tIns="0" rIns="0" bIns="0" rtlCol="0" anchor="t"/>
          <a:lstStyle/>
          <a:p>
            <a:pPr algn="l"/>
            <a:r>
              <a:rPr kumimoji="1" lang="en-US" altLang="zh-CN" sz="1400" b="1" dirty="0" err="1"/>
              <a:t>loan_amnt</a:t>
            </a:r>
            <a:r>
              <a:rPr kumimoji="1" lang="en-US" altLang="zh-CN" sz="1400" dirty="0"/>
              <a:t>: The average loan amount is approximately $11,094.69, with a median of $9,750.</a:t>
            </a:r>
          </a:p>
          <a:p>
            <a:pPr algn="l"/>
            <a:r>
              <a:rPr kumimoji="1" lang="en-US" altLang="zh-CN" sz="1400" b="1" dirty="0" err="1"/>
              <a:t>annual_inc</a:t>
            </a:r>
            <a:r>
              <a:rPr kumimoji="1" lang="en-US" altLang="zh-CN" sz="1400" dirty="0"/>
              <a:t>: The average annual income is approximately $68,994.77, with a median of $58,650.</a:t>
            </a:r>
          </a:p>
          <a:p>
            <a:pPr algn="l"/>
            <a:r>
              <a:rPr kumimoji="1" lang="en-US" altLang="zh-CN" sz="1400" b="1" dirty="0" err="1"/>
              <a:t>int_rate</a:t>
            </a:r>
            <a:r>
              <a:rPr kumimoji="1" lang="en-US" altLang="zh-CN" sz="1400" dirty="0"/>
              <a:t>: The average interest rate is approximately 12.16%, with a standard deviation of 3.74%.</a:t>
            </a:r>
          </a:p>
          <a:p>
            <a:pPr algn="l"/>
            <a:r>
              <a:rPr kumimoji="1" lang="en-US" altLang="zh-CN" sz="1400" b="1" dirty="0" err="1"/>
              <a:t>dti</a:t>
            </a:r>
            <a:r>
              <a:rPr kumimoji="1" lang="en-US" altLang="zh-CN" sz="1400" dirty="0"/>
              <a:t>: The average Debt-to-Income Ratio (DTI) is approximately 13.38, with a standard deviation of 6.74.</a:t>
            </a:r>
          </a:p>
          <a:p>
            <a:pPr algn="l"/>
            <a:r>
              <a:rPr kumimoji="1" lang="en-US" altLang="zh-CN" sz="1400" b="1" dirty="0" err="1"/>
              <a:t>total_pymnt</a:t>
            </a:r>
            <a:r>
              <a:rPr kumimoji="1" lang="en-US" altLang="zh-CN" sz="1400" dirty="0"/>
              <a:t>: The average total payment amount is approximately $11,980.64</a:t>
            </a:r>
            <a:r>
              <a:rPr kumimoji="1" lang="en-US" altLang="zh-CN" dirty="0"/>
              <a:t>."</a:t>
            </a:r>
            <a:endParaRPr kumimoji="1" lang="zh-CN" altLang="en-US" dirty="0"/>
          </a:p>
        </p:txBody>
      </p:sp>
      <p:sp>
        <p:nvSpPr>
          <p:cNvPr id="14" name="标题 1"/>
          <p:cNvSpPr txBox="1"/>
          <p:nvPr/>
        </p:nvSpPr>
        <p:spPr>
          <a:xfrm>
            <a:off x="668971" y="406540"/>
            <a:ext cx="10671175" cy="468000"/>
          </a:xfrm>
          <a:prstGeom prst="rect">
            <a:avLst/>
          </a:prstGeom>
          <a:noFill/>
          <a:ln>
            <a:noFill/>
          </a:ln>
        </p:spPr>
        <p:txBody>
          <a:bodyPr vert="horz" wrap="square" lIns="0" tIns="0" rIns="0" bIns="0" rtlCol="0" anchor="ctr"/>
          <a:lstStyle/>
          <a:p>
            <a:pPr algn="l"/>
            <a:r>
              <a:rPr kumimoji="1" lang="en-US" altLang="zh-CN" sz="2000" b="1" dirty="0"/>
              <a:t>Descriptive statistical analysis of the data</a:t>
            </a:r>
            <a:endParaRPr kumimoji="1" lang="zh-CN" altLang="en-US" sz="2000" b="1" dirty="0"/>
          </a:p>
        </p:txBody>
      </p:sp>
      <p:cxnSp>
        <p:nvCxnSpPr>
          <p:cNvPr id="15"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6" name="组合 15"/>
          <p:cNvGrpSpPr/>
          <p:nvPr/>
        </p:nvGrpSpPr>
        <p:grpSpPr>
          <a:xfrm>
            <a:off x="203200" y="561165"/>
            <a:ext cx="381000" cy="158750"/>
            <a:chOff x="203200" y="561165"/>
            <a:chExt cx="381000" cy="158750"/>
          </a:xfrm>
        </p:grpSpPr>
        <p:sp>
          <p:nvSpPr>
            <p:cNvPr id="17"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pic>
        <p:nvPicPr>
          <p:cNvPr id="19" name="图片 18">
            <a:extLst>
              <a:ext uri="{FF2B5EF4-FFF2-40B4-BE49-F238E27FC236}">
                <a16:creationId xmlns:a16="http://schemas.microsoft.com/office/drawing/2014/main" id="{48666460-68C4-BBC0-6BED-E4820ED301A4}"/>
              </a:ext>
            </a:extLst>
          </p:cNvPr>
          <p:cNvPicPr>
            <a:picLocks noChangeAspect="1"/>
          </p:cNvPicPr>
          <p:nvPr/>
        </p:nvPicPr>
        <p:blipFill>
          <a:blip r:embed="rId2"/>
          <a:stretch>
            <a:fillRect/>
          </a:stretch>
        </p:blipFill>
        <p:spPr>
          <a:xfrm>
            <a:off x="2078997" y="1082294"/>
            <a:ext cx="8288866" cy="33846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flipH="1">
            <a:off x="7152000" y="389394"/>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grpSp>
        <p:nvGrpSpPr>
          <p:cNvPr id="3" name="组合 2"/>
          <p:cNvGrpSpPr/>
          <p:nvPr/>
        </p:nvGrpSpPr>
        <p:grpSpPr>
          <a:xfrm>
            <a:off x="2106021" y="1537375"/>
            <a:ext cx="1449739" cy="861572"/>
            <a:chOff x="2106021" y="1537375"/>
            <a:chExt cx="1449739" cy="861572"/>
          </a:xfrm>
        </p:grpSpPr>
        <p:sp>
          <p:nvSpPr>
            <p:cNvPr id="4" name="标题 1"/>
            <p:cNvSpPr txBox="1"/>
            <p:nvPr/>
          </p:nvSpPr>
          <p:spPr>
            <a:xfrm>
              <a:off x="2213030" y="1561046"/>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106021" y="1537375"/>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grpSp>
      <p:sp>
        <p:nvSpPr>
          <p:cNvPr id="6" name="标题 1"/>
          <p:cNvSpPr txBox="1"/>
          <p:nvPr/>
        </p:nvSpPr>
        <p:spPr>
          <a:xfrm flipH="1">
            <a:off x="-200299" y="4151128"/>
            <a:ext cx="2520000" cy="252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521090" y="2092702"/>
            <a:ext cx="6333403" cy="1846727"/>
          </a:xfrm>
          <a:prstGeom prst="rect">
            <a:avLst/>
          </a:prstGeom>
          <a:noFill/>
          <a:ln>
            <a:noFill/>
          </a:ln>
        </p:spPr>
        <p:txBody>
          <a:bodyPr vert="horz" wrap="square" lIns="0" tIns="0" rIns="0" bIns="0" rtlCol="0" anchor="t"/>
          <a:lstStyle/>
          <a:p>
            <a:pPr algn="l"/>
            <a:r>
              <a:rPr lang="en-US" altLang="zh-CN" sz="3200" i="0" dirty="0">
                <a:effectLst/>
              </a:rPr>
              <a:t>Exploratory Data Analysis</a:t>
            </a:r>
            <a:endParaRPr kumimoji="1" lang="zh-CN" altLang="en-US" sz="3200" dirty="0"/>
          </a:p>
        </p:txBody>
      </p:sp>
      <p:sp>
        <p:nvSpPr>
          <p:cNvPr id="11" name="标题 1"/>
          <p:cNvSpPr txBox="1"/>
          <p:nvPr/>
        </p:nvSpPr>
        <p:spPr>
          <a:xfrm>
            <a:off x="2635668" y="1928869"/>
            <a:ext cx="1384300" cy="673100"/>
          </a:xfrm>
          <a:prstGeom prst="rect">
            <a:avLst/>
          </a:prstGeom>
          <a:noFill/>
          <a:ln w="12700" cap="sq">
            <a:noFill/>
            <a:miter/>
          </a:ln>
        </p:spPr>
        <p:txBody>
          <a:bodyPr vert="horz" wrap="square" lIns="0" tIns="0" rIns="0" bIns="0" rtlCol="0" anchor="ctr">
            <a:spAutoFit/>
          </a:bodyPr>
          <a:lstStyle/>
          <a:p>
            <a:pPr algn="l"/>
            <a:r>
              <a:rPr kumimoji="1" lang="en-US" altLang="zh-CN" sz="4800">
                <a:ln w="12700">
                  <a:noFill/>
                </a:ln>
                <a:solidFill>
                  <a:schemeClr val="tx1">
                    <a:lumMod val="85000"/>
                    <a:lumOff val="15000"/>
                  </a:schemeClr>
                </a:solidFill>
                <a:latin typeface="OPPOSans R"/>
                <a:ea typeface="OPPOSans R"/>
                <a:cs typeface="OPPOSans R"/>
              </a:rPr>
              <a:t>03</a:t>
            </a:r>
            <a:endParaRPr kumimoji="1" lang="zh-CN" altLang="en-US"/>
          </a:p>
        </p:txBody>
      </p:sp>
      <p:cxnSp>
        <p:nvCxnSpPr>
          <p:cNvPr id="12" name="标题 1"/>
          <p:cNvCxnSpPr/>
          <p:nvPr/>
        </p:nvCxnSpPr>
        <p:spPr>
          <a:xfrm>
            <a:off x="2635668" y="4662041"/>
            <a:ext cx="6333402"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标题 1"/>
          <p:cNvSpPr txBox="1"/>
          <p:nvPr/>
        </p:nvSpPr>
        <p:spPr>
          <a:xfrm>
            <a:off x="504825" y="1488695"/>
            <a:ext cx="4343400" cy="4191432"/>
          </a:xfrm>
          <a:prstGeom prst="roundRect">
            <a:avLst>
              <a:gd name="adj" fmla="val 7598"/>
            </a:avLst>
          </a:prstGeom>
          <a:solidFill>
            <a:schemeClr val="bg1"/>
          </a:solidFill>
          <a:ln w="6350" cap="flat">
            <a:solidFill>
              <a:schemeClr val="accent2">
                <a:lumMod val="40000"/>
                <a:lumOff val="60000"/>
              </a:schemeClr>
            </a:solid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584200" y="1448048"/>
            <a:ext cx="4565650" cy="3961903"/>
          </a:xfrm>
          <a:prstGeom prst="roundRect">
            <a:avLst>
              <a:gd name="adj" fmla="val 7598"/>
            </a:avLst>
          </a:prstGeom>
          <a:gradFill>
            <a:gsLst>
              <a:gs pos="1000">
                <a:schemeClr val="accent2"/>
              </a:gs>
              <a:gs pos="100000">
                <a:schemeClr val="accent2">
                  <a:lumMod val="85000"/>
                  <a:lumOff val="15000"/>
                </a:schemeClr>
              </a:gs>
            </a:gsLst>
            <a:lin ang="2700000" scaled="0"/>
          </a:gradFill>
          <a:ln w="12700" cap="sq">
            <a:noFill/>
            <a:miter/>
          </a:ln>
          <a:effectLst/>
        </p:spPr>
        <p:txBody>
          <a:bodyPr vert="horz" wrap="square" lIns="0" tIns="0" rIns="0" bIns="0" rtlCol="0" anchor="ctr"/>
          <a:lstStyle/>
          <a:p>
            <a:pPr algn="ctr"/>
            <a:endParaRPr kumimoji="1" lang="zh-CN" altLang="en-US"/>
          </a:p>
        </p:txBody>
      </p:sp>
      <p:sp>
        <p:nvSpPr>
          <p:cNvPr id="16" name="标题 1"/>
          <p:cNvSpPr txBox="1"/>
          <p:nvPr/>
        </p:nvSpPr>
        <p:spPr>
          <a:xfrm>
            <a:off x="0" y="1602978"/>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ahLst/>
            <a:cxn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2"/>
            </a:solidFill>
            <a:miter/>
          </a:ln>
        </p:spPr>
        <p:txBody>
          <a:bodyPr vert="horz" wrap="square" lIns="91440" tIns="45720" rIns="91440" bIns="45720" rtlCol="0" anchor="ctr"/>
          <a:lstStyle/>
          <a:p>
            <a:pPr algn="l"/>
            <a:endParaRPr kumimoji="1" lang="zh-CN" altLang="en-US"/>
          </a:p>
        </p:txBody>
      </p:sp>
      <p:sp>
        <p:nvSpPr>
          <p:cNvPr id="18" name="标题 1"/>
          <p:cNvSpPr txBox="1"/>
          <p:nvPr/>
        </p:nvSpPr>
        <p:spPr>
          <a:xfrm>
            <a:off x="962550" y="1687134"/>
            <a:ext cx="3780000" cy="720000"/>
          </a:xfrm>
          <a:prstGeom prst="rect">
            <a:avLst/>
          </a:prstGeom>
          <a:noFill/>
          <a:ln>
            <a:noFill/>
          </a:ln>
        </p:spPr>
        <p:txBody>
          <a:bodyPr vert="horz" wrap="square" lIns="91440" tIns="45720" rIns="91440" bIns="45720" rtlCol="0" anchor="t"/>
          <a:lstStyle/>
          <a:p>
            <a:pPr algn="l"/>
            <a:r>
              <a:rPr kumimoji="1" lang="en-US" altLang="zh-CN" sz="1200" b="1" dirty="0">
                <a:ln w="12700">
                  <a:noFill/>
                </a:ln>
                <a:latin typeface="AlibabaPuHuiTi_2_55_Regular"/>
                <a:ea typeface="AlibabaPuHuiTi_2_55_Regular"/>
                <a:cs typeface="AlibabaPuHuiTi_2_55_Regular"/>
              </a:rPr>
              <a:t>Loan Amount Distribution</a:t>
            </a:r>
            <a:r>
              <a:rPr kumimoji="1" lang="en-US" altLang="zh-CN" sz="1200" dirty="0">
                <a:ln w="12700">
                  <a:noFill/>
                </a:ln>
                <a:latin typeface="AlibabaPuHuiTi_2_55_Regular"/>
                <a:ea typeface="AlibabaPuHuiTi_2_55_Regular"/>
                <a:cs typeface="AlibabaPuHuiTi_2_55_Regular"/>
              </a:rPr>
              <a:t>: The majority of loan amounts are concentrated in lower ranges, but there are also some high values.</a:t>
            </a:r>
          </a:p>
          <a:p>
            <a:pPr algn="l"/>
            <a:endParaRPr kumimoji="1" lang="en-US" altLang="zh-CN" sz="1200" b="1" dirty="0">
              <a:ln w="12700">
                <a:noFill/>
              </a:ln>
              <a:latin typeface="AlibabaPuHuiTi_2_55_Regular"/>
              <a:ea typeface="AlibabaPuHuiTi_2_55_Regular"/>
              <a:cs typeface="AlibabaPuHuiTi_2_55_Regular"/>
            </a:endParaRPr>
          </a:p>
          <a:p>
            <a:pPr algn="l"/>
            <a:r>
              <a:rPr kumimoji="1" lang="en-US" altLang="zh-CN" sz="1200" b="1" dirty="0">
                <a:ln w="12700">
                  <a:noFill/>
                </a:ln>
                <a:latin typeface="AlibabaPuHuiTi_2_55_Regular"/>
                <a:ea typeface="AlibabaPuHuiTi_2_55_Regular"/>
                <a:cs typeface="AlibabaPuHuiTi_2_55_Regular"/>
              </a:rPr>
              <a:t>Income Distribution</a:t>
            </a:r>
            <a:r>
              <a:rPr kumimoji="1" lang="en-US" altLang="zh-CN" sz="1200" dirty="0">
                <a:ln w="12700">
                  <a:noFill/>
                </a:ln>
                <a:latin typeface="AlibabaPuHuiTi_2_55_Regular"/>
                <a:ea typeface="AlibabaPuHuiTi_2_55_Regular"/>
                <a:cs typeface="AlibabaPuHuiTi_2_55_Regular"/>
              </a:rPr>
              <a:t>: Most borrowers have lower annual incomes, and the distribution exhibits a right-skewed pattern. To enhance visualization, we capped the upper limit of annual income at $250,000.</a:t>
            </a:r>
          </a:p>
          <a:p>
            <a:pPr algn="l"/>
            <a:endParaRPr kumimoji="1" lang="en-US" altLang="zh-CN" sz="1200" dirty="0">
              <a:ln w="12700">
                <a:noFill/>
              </a:ln>
              <a:latin typeface="AlibabaPuHuiTi_2_55_Regular"/>
              <a:ea typeface="AlibabaPuHuiTi_2_55_Regular"/>
              <a:cs typeface="AlibabaPuHuiTi_2_55_Regular"/>
            </a:endParaRPr>
          </a:p>
          <a:p>
            <a:pPr algn="l"/>
            <a:r>
              <a:rPr kumimoji="1" lang="en-US" altLang="zh-CN" sz="1200" b="1" dirty="0">
                <a:ln w="12700">
                  <a:noFill/>
                </a:ln>
                <a:latin typeface="AlibabaPuHuiTi_2_55_Regular"/>
                <a:ea typeface="AlibabaPuHuiTi_2_55_Regular"/>
                <a:cs typeface="AlibabaPuHuiTi_2_55_Regular"/>
              </a:rPr>
              <a:t>Interest Rate Distribution</a:t>
            </a:r>
            <a:r>
              <a:rPr kumimoji="1" lang="en-US" altLang="zh-CN" sz="1200" dirty="0">
                <a:ln w="12700">
                  <a:noFill/>
                </a:ln>
                <a:latin typeface="AlibabaPuHuiTi_2_55_Regular"/>
                <a:ea typeface="AlibabaPuHuiTi_2_55_Regular"/>
                <a:cs typeface="AlibabaPuHuiTi_2_55_Regular"/>
              </a:rPr>
              <a:t>: The distribution of interest rates is relatively uniform, with a concentration in lower-rate regions.</a:t>
            </a:r>
          </a:p>
          <a:p>
            <a:pPr algn="l"/>
            <a:endParaRPr kumimoji="1" lang="en-US" altLang="zh-CN" sz="1200" dirty="0">
              <a:ln w="12700">
                <a:noFill/>
              </a:ln>
              <a:latin typeface="AlibabaPuHuiTi_2_55_Regular"/>
              <a:ea typeface="AlibabaPuHuiTi_2_55_Regular"/>
              <a:cs typeface="AlibabaPuHuiTi_2_55_Regular"/>
            </a:endParaRPr>
          </a:p>
          <a:p>
            <a:pPr algn="l"/>
            <a:r>
              <a:rPr kumimoji="1" lang="en-US" altLang="zh-CN" sz="1200" b="1" dirty="0">
                <a:ln w="12700">
                  <a:noFill/>
                </a:ln>
                <a:latin typeface="AlibabaPuHuiTi_2_55_Regular"/>
                <a:ea typeface="AlibabaPuHuiTi_2_55_Regular"/>
                <a:cs typeface="AlibabaPuHuiTi_2_55_Regular"/>
              </a:rPr>
              <a:t>Debt-to-Income Ratio (DTI) Distribution: </a:t>
            </a:r>
            <a:r>
              <a:rPr kumimoji="1" lang="en-US" altLang="zh-CN" sz="1200" dirty="0">
                <a:ln w="12700">
                  <a:noFill/>
                </a:ln>
                <a:latin typeface="AlibabaPuHuiTi_2_55_Regular"/>
                <a:ea typeface="AlibabaPuHuiTi_2_55_Regular"/>
                <a:cs typeface="AlibabaPuHuiTi_2_55_Regular"/>
              </a:rPr>
              <a:t>The distribution of DTI is relatively uniform, the majority of borrowers have low DTI values.</a:t>
            </a:r>
            <a:endParaRPr kumimoji="1" lang="zh-CN" altLang="en-US" dirty="0"/>
          </a:p>
        </p:txBody>
      </p:sp>
      <p:sp>
        <p:nvSpPr>
          <p:cNvPr id="19" name="标题 1"/>
          <p:cNvSpPr txBox="1"/>
          <p:nvPr/>
        </p:nvSpPr>
        <p:spPr>
          <a:xfrm>
            <a:off x="125760" y="1731513"/>
            <a:ext cx="711030" cy="64463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a:gsLst>
              <a:gs pos="1000">
                <a:schemeClr val="accent2"/>
              </a:gs>
              <a:gs pos="100000">
                <a:schemeClr val="accent2">
                  <a:lumMod val="60000"/>
                  <a:lumOff val="40000"/>
                </a:schemeClr>
              </a:gs>
            </a:gsLst>
            <a:lin ang="2700000" scaled="0"/>
          </a:gradFill>
          <a:ln w="12700" cap="sq">
            <a:noFill/>
            <a:miter/>
          </a:ln>
          <a:effectLst/>
        </p:spPr>
        <p:txBody>
          <a:bodyPr vert="horz" wrap="square" lIns="0" tIns="0" rIns="0" bIns="0" rtlCol="0" anchor="ctr"/>
          <a:lstStyle/>
          <a:p>
            <a:pPr algn="ctr"/>
            <a:endParaRPr kumimoji="1" lang="zh-CN" altLang="en-US"/>
          </a:p>
        </p:txBody>
      </p:sp>
      <p:sp>
        <p:nvSpPr>
          <p:cNvPr id="20" name="标题 1"/>
          <p:cNvSpPr txBox="1"/>
          <p:nvPr/>
        </p:nvSpPr>
        <p:spPr>
          <a:xfrm>
            <a:off x="660400" y="4065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chemeClr val="tx1">
                    <a:lumMod val="85000"/>
                    <a:lumOff val="15000"/>
                  </a:schemeClr>
                </a:solidFill>
                <a:latin typeface="OPPOSans H"/>
                <a:ea typeface="OPPOSans H"/>
                <a:cs typeface="OPPOSans H"/>
              </a:rPr>
              <a:t>特征工程</a:t>
            </a:r>
            <a:endParaRPr kumimoji="1" lang="zh-CN" altLang="en-US"/>
          </a:p>
        </p:txBody>
      </p:sp>
      <p:cxnSp>
        <p:nvCxnSpPr>
          <p:cNvPr id="21"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22" name="组合 21"/>
          <p:cNvGrpSpPr/>
          <p:nvPr/>
        </p:nvGrpSpPr>
        <p:grpSpPr>
          <a:xfrm>
            <a:off x="203200" y="561165"/>
            <a:ext cx="381000" cy="158750"/>
            <a:chOff x="203200" y="561165"/>
            <a:chExt cx="381000" cy="158750"/>
          </a:xfrm>
        </p:grpSpPr>
        <p:sp>
          <p:nvSpPr>
            <p:cNvPr id="23"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pic>
        <p:nvPicPr>
          <p:cNvPr id="25" name="图片 24">
            <a:extLst>
              <a:ext uri="{FF2B5EF4-FFF2-40B4-BE49-F238E27FC236}">
                <a16:creationId xmlns:a16="http://schemas.microsoft.com/office/drawing/2014/main" id="{5EDC6C07-09D7-BBA8-D6A2-7ACA7385BD84}"/>
              </a:ext>
            </a:extLst>
          </p:cNvPr>
          <p:cNvPicPr>
            <a:picLocks noChangeAspect="1"/>
          </p:cNvPicPr>
          <p:nvPr/>
        </p:nvPicPr>
        <p:blipFill>
          <a:blip r:embed="rId2"/>
          <a:stretch>
            <a:fillRect/>
          </a:stretch>
        </p:blipFill>
        <p:spPr>
          <a:xfrm>
            <a:off x="4742550" y="1416844"/>
            <a:ext cx="7449409" cy="49433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a:off x="571417" y="5732193"/>
            <a:ext cx="711153" cy="711150"/>
          </a:xfrm>
          <a:prstGeom prst="ellipse">
            <a:avLst/>
          </a:prstGeom>
          <a:noFill/>
          <a:ln w="190500" cap="rnd">
            <a:solidFill>
              <a:schemeClr val="accent2"/>
            </a:solidFill>
            <a:round/>
            <a:headEnd/>
            <a:tailEnd/>
          </a:ln>
          <a:effectLst>
            <a:outerShdw blurRad="254000" dist="127000" algn="ctr" rotWithShape="0">
              <a:schemeClr val="accent2">
                <a:alpha val="32000"/>
              </a:schemeClr>
            </a:outerShdw>
          </a:effectLst>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5060828" y="216321"/>
            <a:ext cx="1822693" cy="11220450"/>
          </a:xfrm>
          <a:prstGeom prst="round2SameRect">
            <a:avLst>
              <a:gd name="adj1" fmla="val 6776"/>
              <a:gd name="adj2" fmla="val 0"/>
            </a:avLst>
          </a:prstGeom>
          <a:solidFill>
            <a:schemeClr val="bg1"/>
          </a:solidFill>
          <a:ln w="12700" cap="rnd">
            <a:noFill/>
            <a:round/>
            <a:headEnd/>
            <a:tailE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endParaRPr kumimoji="1" lang="zh-CN" altLang="en-US"/>
          </a:p>
        </p:txBody>
      </p:sp>
      <p:sp>
        <p:nvSpPr>
          <p:cNvPr id="8" name="标题 1"/>
          <p:cNvSpPr txBox="1"/>
          <p:nvPr/>
        </p:nvSpPr>
        <p:spPr>
          <a:xfrm>
            <a:off x="724459" y="5101586"/>
            <a:ext cx="444222" cy="444220"/>
          </a:xfrm>
          <a:prstGeom prst="ellipse">
            <a:avLst/>
          </a:prstGeom>
          <a:solidFill>
            <a:schemeClr val="accent1"/>
          </a:solidFill>
          <a:ln w="12700" cap="rnd">
            <a:noFill/>
            <a:round/>
            <a:headEnd/>
            <a:tailEnd/>
          </a:ln>
          <a:effectLst>
            <a:outerShdw blurRad="254000" dist="127000" algn="ctr" rotWithShape="0">
              <a:schemeClr val="accent1">
                <a:alpha val="32000"/>
              </a:schemeClr>
            </a:outerShdw>
          </a:effectLst>
        </p:spPr>
        <p:txBody>
          <a:bodyPr vert="horz" wrap="square" lIns="91440" tIns="45720" rIns="91440" bIns="45720" rtlCol="0" anchor="ctr"/>
          <a:lstStyle/>
          <a:p>
            <a:pPr algn="ctr"/>
            <a:endParaRPr kumimoji="1" lang="zh-CN" altLang="en-US"/>
          </a:p>
        </p:txBody>
      </p:sp>
      <p:sp>
        <p:nvSpPr>
          <p:cNvPr id="9" name="标题 1"/>
          <p:cNvSpPr txBox="1"/>
          <p:nvPr/>
        </p:nvSpPr>
        <p:spPr>
          <a:xfrm>
            <a:off x="838348" y="5218966"/>
            <a:ext cx="216443" cy="20946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2700" cap="rnd">
            <a:noFill/>
            <a:round/>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1282570" y="5089625"/>
            <a:ext cx="10184971" cy="1542865"/>
          </a:xfrm>
          <a:prstGeom prst="rect">
            <a:avLst/>
          </a:prstGeom>
          <a:noFill/>
          <a:ln>
            <a:noFill/>
          </a:ln>
        </p:spPr>
        <p:txBody>
          <a:bodyPr vert="horz" wrap="square" lIns="0" tIns="0" rIns="0" bIns="0" rtlCol="0" anchor="t"/>
          <a:lstStyle/>
          <a:p>
            <a:pPr algn="l"/>
            <a:r>
              <a:rPr kumimoji="1" lang="en-US" altLang="zh-CN" sz="1200" dirty="0">
                <a:ln w="12700">
                  <a:noFill/>
                </a:ln>
                <a:solidFill>
                  <a:schemeClr val="tx1"/>
                </a:solidFill>
                <a:latin typeface="AlibabaPuHuiTi_2_55_Regular"/>
                <a:ea typeface="AlibabaPuHuiTi_2_55_Regular"/>
                <a:cs typeface="AlibabaPuHuiTi_2_55_Regular"/>
              </a:rPr>
              <a:t>The loan amount (</a:t>
            </a:r>
            <a:r>
              <a:rPr kumimoji="1" lang="en-US" altLang="zh-CN" sz="1200" dirty="0" err="1">
                <a:ln w="12700">
                  <a:noFill/>
                </a:ln>
                <a:solidFill>
                  <a:schemeClr val="tx1"/>
                </a:solidFill>
                <a:latin typeface="AlibabaPuHuiTi_2_55_Regular"/>
                <a:ea typeface="AlibabaPuHuiTi_2_55_Regular"/>
                <a:cs typeface="AlibabaPuHuiTi_2_55_Regular"/>
              </a:rPr>
              <a:t>loan_amnt</a:t>
            </a:r>
            <a:r>
              <a:rPr kumimoji="1" lang="en-US" altLang="zh-CN" sz="1200" dirty="0">
                <a:ln w="12700">
                  <a:noFill/>
                </a:ln>
                <a:solidFill>
                  <a:schemeClr val="tx1"/>
                </a:solidFill>
                <a:latin typeface="AlibabaPuHuiTi_2_55_Regular"/>
                <a:ea typeface="AlibabaPuHuiTi_2_55_Regular"/>
                <a:cs typeface="AlibabaPuHuiTi_2_55_Regular"/>
              </a:rPr>
              <a:t>), funded amount (</a:t>
            </a:r>
            <a:r>
              <a:rPr kumimoji="1" lang="en-US" altLang="zh-CN" sz="1200" dirty="0" err="1">
                <a:ln w="12700">
                  <a:noFill/>
                </a:ln>
                <a:solidFill>
                  <a:schemeClr val="tx1"/>
                </a:solidFill>
                <a:latin typeface="AlibabaPuHuiTi_2_55_Regular"/>
                <a:ea typeface="AlibabaPuHuiTi_2_55_Regular"/>
                <a:cs typeface="AlibabaPuHuiTi_2_55_Regular"/>
              </a:rPr>
              <a:t>funded_amnt</a:t>
            </a:r>
            <a:r>
              <a:rPr kumimoji="1" lang="en-US" altLang="zh-CN" sz="1200" dirty="0">
                <a:ln w="12700">
                  <a:noFill/>
                </a:ln>
                <a:solidFill>
                  <a:schemeClr val="tx1"/>
                </a:solidFill>
                <a:latin typeface="AlibabaPuHuiTi_2_55_Regular"/>
                <a:ea typeface="AlibabaPuHuiTi_2_55_Regular"/>
                <a:cs typeface="AlibabaPuHuiTi_2_55_Regular"/>
              </a:rPr>
              <a:t>), and invested amount (</a:t>
            </a:r>
            <a:r>
              <a:rPr kumimoji="1" lang="en-US" altLang="zh-CN" sz="1200" dirty="0" err="1">
                <a:ln w="12700">
                  <a:noFill/>
                </a:ln>
                <a:solidFill>
                  <a:schemeClr val="tx1"/>
                </a:solidFill>
                <a:latin typeface="AlibabaPuHuiTi_2_55_Regular"/>
                <a:ea typeface="AlibabaPuHuiTi_2_55_Regular"/>
                <a:cs typeface="AlibabaPuHuiTi_2_55_Regular"/>
              </a:rPr>
              <a:t>funded_amnt_inv</a:t>
            </a:r>
            <a:r>
              <a:rPr kumimoji="1" lang="en-US" altLang="zh-CN" sz="1200" dirty="0">
                <a:ln w="12700">
                  <a:noFill/>
                </a:ln>
                <a:solidFill>
                  <a:schemeClr val="tx1"/>
                </a:solidFill>
                <a:latin typeface="AlibabaPuHuiTi_2_55_Regular"/>
                <a:ea typeface="AlibabaPuHuiTi_2_55_Regular"/>
                <a:cs typeface="AlibabaPuHuiTi_2_55_Regular"/>
              </a:rPr>
              <a:t>) exhibit a high positive correlation. This suggests that these variables are often interrelated during the loan process.</a:t>
            </a:r>
          </a:p>
          <a:p>
            <a:pPr algn="l"/>
            <a:endParaRPr kumimoji="1" lang="en-US" altLang="zh-CN" sz="1200" dirty="0">
              <a:ln w="12700">
                <a:noFill/>
              </a:ln>
              <a:solidFill>
                <a:schemeClr val="tx1"/>
              </a:solidFill>
              <a:latin typeface="AlibabaPuHuiTi_2_55_Regular"/>
              <a:ea typeface="AlibabaPuHuiTi_2_55_Regular"/>
              <a:cs typeface="AlibabaPuHuiTi_2_55_Regular"/>
            </a:endParaRPr>
          </a:p>
          <a:p>
            <a:pPr algn="l"/>
            <a:r>
              <a:rPr kumimoji="1" lang="en-US" altLang="zh-CN" sz="1200" dirty="0">
                <a:ln w="12700">
                  <a:noFill/>
                </a:ln>
                <a:solidFill>
                  <a:schemeClr val="tx1"/>
                </a:solidFill>
                <a:latin typeface="AlibabaPuHuiTi_2_55_Regular"/>
                <a:ea typeface="AlibabaPuHuiTi_2_55_Regular"/>
                <a:cs typeface="AlibabaPuHuiTi_2_55_Regular"/>
              </a:rPr>
              <a:t>There is also a notable positive correlation between total payment amount (</a:t>
            </a:r>
            <a:r>
              <a:rPr kumimoji="1" lang="en-US" altLang="zh-CN" sz="1200" dirty="0" err="1">
                <a:ln w="12700">
                  <a:noFill/>
                </a:ln>
                <a:solidFill>
                  <a:schemeClr val="tx1"/>
                </a:solidFill>
                <a:latin typeface="AlibabaPuHuiTi_2_55_Regular"/>
                <a:ea typeface="AlibabaPuHuiTi_2_55_Regular"/>
                <a:cs typeface="AlibabaPuHuiTi_2_55_Regular"/>
              </a:rPr>
              <a:t>total_pymnt</a:t>
            </a:r>
            <a:r>
              <a:rPr kumimoji="1" lang="en-US" altLang="zh-CN" sz="1200" dirty="0">
                <a:ln w="12700">
                  <a:noFill/>
                </a:ln>
                <a:solidFill>
                  <a:schemeClr val="tx1"/>
                </a:solidFill>
                <a:latin typeface="AlibabaPuHuiTi_2_55_Regular"/>
                <a:ea typeface="AlibabaPuHuiTi_2_55_Regular"/>
                <a:cs typeface="AlibabaPuHuiTi_2_55_Regular"/>
              </a:rPr>
              <a:t>), total principal received (</a:t>
            </a:r>
            <a:r>
              <a:rPr kumimoji="1" lang="en-US" altLang="zh-CN" sz="1200" dirty="0" err="1">
                <a:ln w="12700">
                  <a:noFill/>
                </a:ln>
                <a:solidFill>
                  <a:schemeClr val="tx1"/>
                </a:solidFill>
                <a:latin typeface="AlibabaPuHuiTi_2_55_Regular"/>
                <a:ea typeface="AlibabaPuHuiTi_2_55_Regular"/>
                <a:cs typeface="AlibabaPuHuiTi_2_55_Regular"/>
              </a:rPr>
              <a:t>total_rec_prncp</a:t>
            </a:r>
            <a:r>
              <a:rPr kumimoji="1" lang="en-US" altLang="zh-CN" sz="1200" dirty="0">
                <a:ln w="12700">
                  <a:noFill/>
                </a:ln>
                <a:solidFill>
                  <a:schemeClr val="tx1"/>
                </a:solidFill>
                <a:latin typeface="AlibabaPuHuiTi_2_55_Regular"/>
                <a:ea typeface="AlibabaPuHuiTi_2_55_Regular"/>
                <a:cs typeface="AlibabaPuHuiTi_2_55_Regular"/>
              </a:rPr>
              <a:t>), and the last payment amount (</a:t>
            </a:r>
            <a:r>
              <a:rPr kumimoji="1" lang="en-US" altLang="zh-CN" sz="1200" dirty="0" err="1">
                <a:ln w="12700">
                  <a:noFill/>
                </a:ln>
                <a:solidFill>
                  <a:schemeClr val="tx1"/>
                </a:solidFill>
                <a:latin typeface="AlibabaPuHuiTi_2_55_Regular"/>
                <a:ea typeface="AlibabaPuHuiTi_2_55_Regular"/>
                <a:cs typeface="AlibabaPuHuiTi_2_55_Regular"/>
              </a:rPr>
              <a:t>last_pymnt_amnt</a:t>
            </a:r>
            <a:r>
              <a:rPr kumimoji="1" lang="en-US" altLang="zh-CN" sz="1200" dirty="0">
                <a:ln w="12700">
                  <a:noFill/>
                </a:ln>
                <a:solidFill>
                  <a:schemeClr val="tx1"/>
                </a:solidFill>
                <a:latin typeface="AlibabaPuHuiTi_2_55_Regular"/>
                <a:ea typeface="AlibabaPuHuiTi_2_55_Regular"/>
                <a:cs typeface="AlibabaPuHuiTi_2_55_Regular"/>
              </a:rPr>
              <a:t>). These variables reflect the repayment status of the loan.</a:t>
            </a:r>
          </a:p>
          <a:p>
            <a:pPr algn="l"/>
            <a:endParaRPr kumimoji="1" lang="en-US" altLang="zh-CN" sz="1200" dirty="0">
              <a:ln w="12700">
                <a:noFill/>
              </a:ln>
              <a:solidFill>
                <a:schemeClr val="tx1"/>
              </a:solidFill>
              <a:latin typeface="AlibabaPuHuiTi_2_55_Regular"/>
              <a:ea typeface="AlibabaPuHuiTi_2_55_Regular"/>
              <a:cs typeface="AlibabaPuHuiTi_2_55_Regular"/>
            </a:endParaRPr>
          </a:p>
          <a:p>
            <a:pPr algn="l"/>
            <a:r>
              <a:rPr kumimoji="1" lang="en-US" altLang="zh-CN" sz="1200" dirty="0">
                <a:ln w="12700">
                  <a:noFill/>
                </a:ln>
                <a:solidFill>
                  <a:schemeClr val="tx1"/>
                </a:solidFill>
                <a:latin typeface="AlibabaPuHuiTi_2_55_Regular"/>
                <a:ea typeface="AlibabaPuHuiTi_2_55_Regular"/>
                <a:cs typeface="AlibabaPuHuiTi_2_55_Regular"/>
              </a:rPr>
              <a:t>The interest rate (</a:t>
            </a:r>
            <a:r>
              <a:rPr kumimoji="1" lang="en-US" altLang="zh-CN" sz="1200" dirty="0" err="1">
                <a:ln w="12700">
                  <a:noFill/>
                </a:ln>
                <a:solidFill>
                  <a:schemeClr val="tx1"/>
                </a:solidFill>
                <a:latin typeface="AlibabaPuHuiTi_2_55_Regular"/>
                <a:ea typeface="AlibabaPuHuiTi_2_55_Regular"/>
                <a:cs typeface="AlibabaPuHuiTi_2_55_Regular"/>
              </a:rPr>
              <a:t>int_rate</a:t>
            </a:r>
            <a:r>
              <a:rPr kumimoji="1" lang="en-US" altLang="zh-CN" sz="1200" dirty="0">
                <a:ln w="12700">
                  <a:noFill/>
                </a:ln>
                <a:solidFill>
                  <a:schemeClr val="tx1"/>
                </a:solidFill>
                <a:latin typeface="AlibabaPuHuiTi_2_55_Regular"/>
                <a:ea typeface="AlibabaPuHuiTi_2_55_Regular"/>
                <a:cs typeface="AlibabaPuHuiTi_2_55_Regular"/>
              </a:rPr>
              <a:t>) shows relatively lower correlations with other variables, indicating that the interest rate may be influenced by various factors beyond just loan amounts or repayment status.</a:t>
            </a:r>
            <a:endParaRPr kumimoji="1" lang="zh-CN" altLang="en-US" sz="1200" dirty="0"/>
          </a:p>
        </p:txBody>
      </p:sp>
      <p:sp>
        <p:nvSpPr>
          <p:cNvPr id="12" name="标题 1"/>
          <p:cNvSpPr txBox="1"/>
          <p:nvPr/>
        </p:nvSpPr>
        <p:spPr>
          <a:xfrm>
            <a:off x="647700" y="426341"/>
            <a:ext cx="10671175" cy="468000"/>
          </a:xfrm>
          <a:prstGeom prst="rect">
            <a:avLst/>
          </a:prstGeom>
          <a:noFill/>
          <a:ln>
            <a:noFill/>
          </a:ln>
        </p:spPr>
        <p:txBody>
          <a:bodyPr vert="horz" wrap="square" lIns="0" tIns="0" rIns="0" bIns="0" rtlCol="0" anchor="ctr"/>
          <a:lstStyle/>
          <a:p>
            <a:pPr algn="l"/>
            <a:r>
              <a:rPr kumimoji="1" lang="en-US" altLang="zh-CN" sz="2800" dirty="0">
                <a:ln w="12700">
                  <a:noFill/>
                </a:ln>
                <a:solidFill>
                  <a:schemeClr val="tx1">
                    <a:lumMod val="85000"/>
                    <a:lumOff val="15000"/>
                  </a:schemeClr>
                </a:solidFill>
                <a:latin typeface="OPPOSans H"/>
                <a:ea typeface="OPPOSans H"/>
                <a:cs typeface="OPPOSans H"/>
              </a:rPr>
              <a:t>Heat map</a:t>
            </a:r>
            <a:endParaRPr kumimoji="1" lang="zh-CN" altLang="en-US" dirty="0"/>
          </a:p>
        </p:txBody>
      </p:sp>
      <p:cxnSp>
        <p:nvCxnSpPr>
          <p:cNvPr id="13" name="标题 1"/>
          <p:cNvCxnSpPr/>
          <p:nvPr/>
        </p:nvCxnSpPr>
        <p:spPr>
          <a:xfrm>
            <a:off x="660400" y="958850"/>
            <a:ext cx="11461750" cy="0"/>
          </a:xfrm>
          <a:prstGeom prst="line">
            <a:avLst/>
          </a:prstGeom>
          <a:noFill/>
          <a:ln w="28575" cap="sq">
            <a:gradFill>
              <a:gsLst>
                <a:gs pos="0">
                  <a:schemeClr val="accent1"/>
                </a:gs>
                <a:gs pos="100000">
                  <a:schemeClr val="bg1"/>
                </a:gs>
              </a:gsLst>
              <a:lin ang="0" scaled="0"/>
            </a:gradFill>
            <a:miter/>
          </a:ln>
        </p:spPr>
      </p:cxnSp>
      <p:grpSp>
        <p:nvGrpSpPr>
          <p:cNvPr id="14" name="组合 13"/>
          <p:cNvGrpSpPr/>
          <p:nvPr/>
        </p:nvGrpSpPr>
        <p:grpSpPr>
          <a:xfrm>
            <a:off x="203200" y="561165"/>
            <a:ext cx="381000" cy="158750"/>
            <a:chOff x="203200" y="561165"/>
            <a:chExt cx="381000" cy="158750"/>
          </a:xfrm>
        </p:grpSpPr>
        <p:sp>
          <p:nvSpPr>
            <p:cNvPr id="15" name="标题 1"/>
            <p:cNvSpPr txBox="1"/>
            <p:nvPr/>
          </p:nvSpPr>
          <p:spPr>
            <a:xfrm>
              <a:off x="42545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203200" y="561165"/>
              <a:ext cx="158750" cy="158750"/>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pic>
        <p:nvPicPr>
          <p:cNvPr id="17" name="图片 16">
            <a:extLst>
              <a:ext uri="{FF2B5EF4-FFF2-40B4-BE49-F238E27FC236}">
                <a16:creationId xmlns:a16="http://schemas.microsoft.com/office/drawing/2014/main" id="{F980BEE6-50C5-BF43-7855-9CB01695AF1C}"/>
              </a:ext>
            </a:extLst>
          </p:cNvPr>
          <p:cNvPicPr>
            <a:picLocks noChangeAspect="1"/>
          </p:cNvPicPr>
          <p:nvPr/>
        </p:nvPicPr>
        <p:blipFill>
          <a:blip r:embed="rId2"/>
          <a:stretch>
            <a:fillRect/>
          </a:stretch>
        </p:blipFill>
        <p:spPr>
          <a:xfrm>
            <a:off x="2310154" y="1117690"/>
            <a:ext cx="5395609" cy="37363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flipH="1">
            <a:off x="7152000" y="389394"/>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grpSp>
        <p:nvGrpSpPr>
          <p:cNvPr id="3" name="组合 2"/>
          <p:cNvGrpSpPr/>
          <p:nvPr/>
        </p:nvGrpSpPr>
        <p:grpSpPr>
          <a:xfrm>
            <a:off x="2106021" y="1537375"/>
            <a:ext cx="1449739" cy="861572"/>
            <a:chOff x="2106021" y="1537375"/>
            <a:chExt cx="1449739" cy="861572"/>
          </a:xfrm>
        </p:grpSpPr>
        <p:sp>
          <p:nvSpPr>
            <p:cNvPr id="4" name="标题 1"/>
            <p:cNvSpPr txBox="1"/>
            <p:nvPr/>
          </p:nvSpPr>
          <p:spPr>
            <a:xfrm>
              <a:off x="2213030" y="1561046"/>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5" name="标题 1"/>
            <p:cNvSpPr txBox="1"/>
            <p:nvPr/>
          </p:nvSpPr>
          <p:spPr>
            <a:xfrm>
              <a:off x="2106021" y="1537375"/>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grpSp>
      <p:sp>
        <p:nvSpPr>
          <p:cNvPr id="6" name="标题 1"/>
          <p:cNvSpPr txBox="1"/>
          <p:nvPr/>
        </p:nvSpPr>
        <p:spPr>
          <a:xfrm flipH="1">
            <a:off x="-200299" y="4151128"/>
            <a:ext cx="2520000" cy="252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7"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3517465" y="2110608"/>
            <a:ext cx="6333403" cy="1846727"/>
          </a:xfrm>
          <a:prstGeom prst="rect">
            <a:avLst/>
          </a:prstGeom>
          <a:noFill/>
          <a:ln>
            <a:noFill/>
          </a:ln>
        </p:spPr>
        <p:txBody>
          <a:bodyPr vert="horz" wrap="square" lIns="0" tIns="0" rIns="0" bIns="0" rtlCol="0" anchor="t"/>
          <a:lstStyle/>
          <a:p>
            <a:pPr algn="l"/>
            <a:r>
              <a:rPr kumimoji="1" lang="en-US" altLang="zh-CN" sz="4000" b="1" dirty="0">
                <a:ln w="12700">
                  <a:noFill/>
                </a:ln>
                <a:solidFill>
                  <a:schemeClr val="tx1">
                    <a:lumMod val="85000"/>
                    <a:lumOff val="15000"/>
                  </a:schemeClr>
                </a:solidFill>
                <a:latin typeface="OPPOSans R"/>
                <a:ea typeface="OPPOSans R"/>
                <a:cs typeface="OPPOSans R"/>
              </a:rPr>
              <a:t>Feature selection</a:t>
            </a:r>
            <a:endParaRPr kumimoji="1" lang="zh-CN" altLang="en-US" b="1" dirty="0"/>
          </a:p>
        </p:txBody>
      </p:sp>
      <p:sp>
        <p:nvSpPr>
          <p:cNvPr id="11" name="标题 1"/>
          <p:cNvSpPr txBox="1"/>
          <p:nvPr/>
        </p:nvSpPr>
        <p:spPr>
          <a:xfrm>
            <a:off x="2635668" y="1928869"/>
            <a:ext cx="1384300" cy="673100"/>
          </a:xfrm>
          <a:prstGeom prst="rect">
            <a:avLst/>
          </a:prstGeom>
          <a:noFill/>
          <a:ln w="12700" cap="sq">
            <a:noFill/>
            <a:miter/>
          </a:ln>
        </p:spPr>
        <p:txBody>
          <a:bodyPr vert="horz" wrap="square" lIns="0" tIns="0" rIns="0" bIns="0" rtlCol="0" anchor="ctr">
            <a:spAutoFit/>
          </a:bodyPr>
          <a:lstStyle/>
          <a:p>
            <a:pPr algn="l"/>
            <a:r>
              <a:rPr kumimoji="1" lang="en-US" altLang="zh-CN" sz="4800">
                <a:ln w="12700">
                  <a:noFill/>
                </a:ln>
                <a:solidFill>
                  <a:schemeClr val="tx1">
                    <a:lumMod val="85000"/>
                    <a:lumOff val="15000"/>
                  </a:schemeClr>
                </a:solidFill>
                <a:latin typeface="OPPOSans R"/>
                <a:ea typeface="OPPOSans R"/>
                <a:cs typeface="OPPOSans R"/>
              </a:rPr>
              <a:t>04</a:t>
            </a:r>
            <a:endParaRPr kumimoji="1" lang="zh-CN" altLang="en-US"/>
          </a:p>
        </p:txBody>
      </p:sp>
      <p:cxnSp>
        <p:nvCxnSpPr>
          <p:cNvPr id="12" name="标题 1"/>
          <p:cNvCxnSpPr/>
          <p:nvPr/>
        </p:nvCxnSpPr>
        <p:spPr>
          <a:xfrm>
            <a:off x="2635668" y="4662041"/>
            <a:ext cx="6333402"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F47618"/>
      </a:accent1>
      <a:accent2>
        <a:srgbClr val="F7C035"/>
      </a:accent2>
      <a:accent3>
        <a:srgbClr val="C00000"/>
      </a:accent3>
      <a:accent4>
        <a:srgbClr val="5AAFE2"/>
      </a:accent4>
      <a:accent5>
        <a:srgbClr val="946255"/>
      </a:accent5>
      <a:accent6>
        <a:srgbClr val="F9BCA9"/>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1337</Words>
  <Application>Microsoft Office PowerPoint</Application>
  <PresentationFormat>宽屏</PresentationFormat>
  <Paragraphs>108</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AlibabaPuHuiTi_2_55_Regular</vt:lpstr>
      <vt:lpstr>宋体</vt:lpstr>
      <vt:lpstr>Arial</vt:lpstr>
      <vt:lpstr>OPPOSans R</vt:lpstr>
      <vt:lpstr>OPPOSans L</vt:lpstr>
      <vt:lpstr>OPPOSans H</vt:lpstr>
      <vt:lpstr>OPPOSans B</vt:lpstr>
      <vt:lpstr>Alibaba PuHuiTi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Sam Miu</cp:lastModifiedBy>
  <cp:revision>48</cp:revision>
  <dcterms:modified xsi:type="dcterms:W3CDTF">2024-01-15T19:44:07Z</dcterms:modified>
</cp:coreProperties>
</file>